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4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1.xml" ContentType="application/vnd.openxmlformats-officedocument.presentationml.notesSlide+xml"/>
  <Override PartName="/ppt/tags/tag69.xml" ContentType="application/vnd.openxmlformats-officedocument.presentationml.tags+xml"/>
  <Override PartName="/ppt/notesSlides/notesSlide4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4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79.xml" ContentType="application/vnd.openxmlformats-officedocument.presentationml.tags+xml"/>
  <Override PartName="/ppt/notesSlides/notesSlide4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4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51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5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4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56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5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58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59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6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1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6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3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64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65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66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6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6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69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70.xml" ContentType="application/vnd.openxmlformats-officedocument.presentationml.notesSlide+xml"/>
  <Override PartName="/ppt/tags/tag149.xml" ContentType="application/vnd.openxmlformats-officedocument.presentationml.tags+xml"/>
  <Override PartName="/ppt/notesSlides/notesSlide7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72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7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74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75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76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77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78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79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0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8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82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83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84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8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86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7.xml" ContentType="application/vnd.openxmlformats-officedocument.presentationml.notesSlide+xml"/>
  <Override PartName="/ppt/tags/tag200.xml" ContentType="application/vnd.openxmlformats-officedocument.presentationml.tags+xml"/>
  <Override PartName="/ppt/notesSlides/notesSlide88.xml" ContentType="application/vnd.openxmlformats-officedocument.presentationml.notesSlide+xml"/>
  <Override PartName="/ppt/tags/tag201.xml" ContentType="application/vnd.openxmlformats-officedocument.presentationml.tags+xml"/>
  <Override PartName="/ppt/notesSlides/notesSlide89.xml" ContentType="application/vnd.openxmlformats-officedocument.presentationml.notesSlide+xml"/>
  <Override PartName="/ppt/tags/tag202.xml" ContentType="application/vnd.openxmlformats-officedocument.presentationml.tags+xml"/>
  <Override PartName="/ppt/notesSlides/notesSlide90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91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92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93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94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9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96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97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98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99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00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0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02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03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104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05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06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07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08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09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10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111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12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13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114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15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116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117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118.xml" ContentType="application/vnd.openxmlformats-officedocument.presentationml.notesSlide+xml"/>
  <Override PartName="/ppt/tags/tag277.xml" ContentType="application/vnd.openxmlformats-officedocument.presentationml.tags+xml"/>
  <Override PartName="/ppt/notesSlides/notesSlide119.xml" ContentType="application/vnd.openxmlformats-officedocument.presentationml.notesSlide+xml"/>
  <Override PartName="/ppt/tags/tag278.xml" ContentType="application/vnd.openxmlformats-officedocument.presentationml.tags+xml"/>
  <Override PartName="/ppt/notesSlides/notesSlide120.xml" ContentType="application/vnd.openxmlformats-officedocument.presentationml.notesSlide+xml"/>
  <Override PartName="/ppt/tags/tag279.xml" ContentType="application/vnd.openxmlformats-officedocument.presentationml.tags+xml"/>
  <Override PartName="/ppt/notesSlides/notesSlide121.xml" ContentType="application/vnd.openxmlformats-officedocument.presentationml.notesSlide+xml"/>
  <Override PartName="/ppt/tags/tag280.xml" ContentType="application/vnd.openxmlformats-officedocument.presentationml.tags+xml"/>
  <Override PartName="/ppt/notesSlides/notesSlide122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123.xml" ContentType="application/vnd.openxmlformats-officedocument.presentationml.notesSlide+xml"/>
  <Override PartName="/ppt/tags/tag283.xml" ContentType="application/vnd.openxmlformats-officedocument.presentationml.tags+xml"/>
  <Override PartName="/ppt/notesSlides/notesSlide124.xml" ContentType="application/vnd.openxmlformats-officedocument.presentationml.notesSlide+xml"/>
  <Override PartName="/ppt/tags/tag284.xml" ContentType="application/vnd.openxmlformats-officedocument.presentationml.tags+xml"/>
  <Override PartName="/ppt/notesSlides/notesSlide125.xml" ContentType="application/vnd.openxmlformats-officedocument.presentationml.notesSlide+xml"/>
  <Override PartName="/ppt/tags/tag285.xml" ContentType="application/vnd.openxmlformats-officedocument.presentationml.tags+xml"/>
  <Override PartName="/ppt/notesSlides/notesSlide126.xml" ContentType="application/vnd.openxmlformats-officedocument.presentationml.notesSlide+xml"/>
  <Override PartName="/ppt/tags/tag286.xml" ContentType="application/vnd.openxmlformats-officedocument.presentationml.tags+xml"/>
  <Override PartName="/ppt/notesSlides/notesSlide127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128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129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130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131.xml" ContentType="application/vnd.openxmlformats-officedocument.presentationml.notesSlide+xml"/>
  <Override PartName="/ppt/tags/tag296.xml" ContentType="application/vnd.openxmlformats-officedocument.presentationml.tags+xml"/>
  <Override PartName="/ppt/notesSlides/notesSlide132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133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134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135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136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137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38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139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notesSlides/notesSlide140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141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42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43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44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145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146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47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48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149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150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151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52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153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54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55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156.xml" ContentType="application/vnd.openxmlformats-officedocument.presentationml.notesSlide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157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158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159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60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61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162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notesSlides/notesSlide163.xml" ContentType="application/vnd.openxmlformats-officedocument.presentationml.notesSlide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164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165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66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167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notesSlides/notesSlide168.xml" ContentType="application/vnd.openxmlformats-officedocument.presentationml.notesSlide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169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70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71.xml" ContentType="application/vnd.openxmlformats-officedocument.presentationml.notesSlide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172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173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174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175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176.xml" ContentType="application/vnd.openxmlformats-officedocument.presentationml.notesSlid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177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78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179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180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notesSlides/notesSlide181.xml" ContentType="application/vnd.openxmlformats-officedocument.presentationml.notesSlide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notesSlides/notesSlide182.xml" ContentType="application/vnd.openxmlformats-officedocument.presentationml.notesSlide+xml"/>
  <Override PartName="/ppt/tags/tag454.xml" ContentType="application/vnd.openxmlformats-officedocument.presentationml.tags+xml"/>
  <Override PartName="/ppt/notesSlides/notesSlide183.xml" ContentType="application/vnd.openxmlformats-officedocument.presentationml.notesSlide+xml"/>
  <Override PartName="/ppt/tags/tag455.xml" ContentType="application/vnd.openxmlformats-officedocument.presentationml.tags+xml"/>
  <Override PartName="/ppt/notesSlides/notesSlide184.xml" ContentType="application/vnd.openxmlformats-officedocument.presentationml.notesSlide+xml"/>
  <Override PartName="/ppt/tags/tag456.xml" ContentType="application/vnd.openxmlformats-officedocument.presentationml.tags+xml"/>
  <Override PartName="/ppt/notesSlides/notesSlide185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186.xml" ContentType="application/vnd.openxmlformats-officedocument.presentationml.notesSlide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87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188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189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190.xml" ContentType="application/vnd.openxmlformats-officedocument.presentationml.notesSlide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191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92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notesSlides/notesSlide193.xml" ContentType="application/vnd.openxmlformats-officedocument.presentationml.notesSlide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notesSlides/notesSlide194.xml" ContentType="application/vnd.openxmlformats-officedocument.presentationml.notesSlid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notesSlides/notesSlide195.xml" ContentType="application/vnd.openxmlformats-officedocument.presentationml.notesSlide+xml"/>
  <Override PartName="/ppt/tags/tag491.xml" ContentType="application/vnd.openxmlformats-officedocument.presentationml.tags+xml"/>
  <Override PartName="/ppt/notesSlides/notesSlide196.xml" ContentType="application/vnd.openxmlformats-officedocument.presentationml.notesSlide+xml"/>
  <Override PartName="/ppt/tags/tag492.xml" ContentType="application/vnd.openxmlformats-officedocument.presentationml.tags+xml"/>
  <Override PartName="/ppt/notesSlides/notesSlide197.xml" ContentType="application/vnd.openxmlformats-officedocument.presentationml.notesSlide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198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notesSlides/notesSlide199.xml" ContentType="application/vnd.openxmlformats-officedocument.presentationml.notesSlid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notesSlides/notesSlide200.xml" ContentType="application/vnd.openxmlformats-officedocument.presentationml.notesSlide+xml"/>
  <Override PartName="/ppt/tags/tag501.xml" ContentType="application/vnd.openxmlformats-officedocument.presentationml.tags+xml"/>
  <Override PartName="/ppt/notesSlides/notesSlide201.xml" ContentType="application/vnd.openxmlformats-officedocument.presentationml.notesSlide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notesSlides/notesSlide202.xml" ContentType="application/vnd.openxmlformats-officedocument.presentationml.notesSlide+xml"/>
  <Override PartName="/ppt/tags/tag504.xml" ContentType="application/vnd.openxmlformats-officedocument.presentationml.tags+xml"/>
  <Override PartName="/ppt/notesSlides/notesSlide2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6"/>
  </p:notesMasterIdLst>
  <p:handoutMasterIdLst>
    <p:handoutMasterId r:id="rId207"/>
  </p:handout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642" r:id="rId11"/>
    <p:sldId id="646" r:id="rId12"/>
    <p:sldId id="406" r:id="rId13"/>
    <p:sldId id="407" r:id="rId14"/>
    <p:sldId id="408" r:id="rId15"/>
    <p:sldId id="409" r:id="rId16"/>
    <p:sldId id="410" r:id="rId17"/>
    <p:sldId id="411" r:id="rId18"/>
    <p:sldId id="648" r:id="rId19"/>
    <p:sldId id="649" r:id="rId20"/>
    <p:sldId id="650" r:id="rId21"/>
    <p:sldId id="412" r:id="rId22"/>
    <p:sldId id="413" r:id="rId23"/>
    <p:sldId id="664" r:id="rId24"/>
    <p:sldId id="540" r:id="rId25"/>
    <p:sldId id="665" r:id="rId26"/>
    <p:sldId id="414" r:id="rId27"/>
    <p:sldId id="586" r:id="rId28"/>
    <p:sldId id="415" r:id="rId29"/>
    <p:sldId id="416" r:id="rId30"/>
    <p:sldId id="549" r:id="rId31"/>
    <p:sldId id="550" r:id="rId32"/>
    <p:sldId id="587" r:id="rId33"/>
    <p:sldId id="594" r:id="rId34"/>
    <p:sldId id="595" r:id="rId35"/>
    <p:sldId id="596" r:id="rId36"/>
    <p:sldId id="551" r:id="rId37"/>
    <p:sldId id="651" r:id="rId38"/>
    <p:sldId id="597" r:id="rId39"/>
    <p:sldId id="599" r:id="rId40"/>
    <p:sldId id="543" r:id="rId41"/>
    <p:sldId id="598" r:id="rId42"/>
    <p:sldId id="417" r:id="rId43"/>
    <p:sldId id="418" r:id="rId44"/>
    <p:sldId id="600" r:id="rId45"/>
    <p:sldId id="546" r:id="rId46"/>
    <p:sldId id="601" r:id="rId47"/>
    <p:sldId id="548" r:id="rId48"/>
    <p:sldId id="652" r:id="rId49"/>
    <p:sldId id="653" r:id="rId50"/>
    <p:sldId id="663" r:id="rId51"/>
    <p:sldId id="666" r:id="rId52"/>
    <p:sldId id="542" r:id="rId53"/>
    <p:sldId id="554" r:id="rId54"/>
    <p:sldId id="655" r:id="rId55"/>
    <p:sldId id="654" r:id="rId56"/>
    <p:sldId id="656" r:id="rId57"/>
    <p:sldId id="657" r:id="rId58"/>
    <p:sldId id="667" r:id="rId59"/>
    <p:sldId id="658" r:id="rId60"/>
    <p:sldId id="555" r:id="rId61"/>
    <p:sldId id="659" r:id="rId62"/>
    <p:sldId id="660" r:id="rId63"/>
    <p:sldId id="661" r:id="rId64"/>
    <p:sldId id="420" r:id="rId65"/>
    <p:sldId id="662" r:id="rId66"/>
    <p:sldId id="423" r:id="rId67"/>
    <p:sldId id="603" r:id="rId68"/>
    <p:sldId id="556" r:id="rId69"/>
    <p:sldId id="557" r:id="rId70"/>
    <p:sldId id="559" r:id="rId71"/>
    <p:sldId id="558" r:id="rId72"/>
    <p:sldId id="429" r:id="rId73"/>
    <p:sldId id="430" r:id="rId74"/>
    <p:sldId id="431" r:id="rId75"/>
    <p:sldId id="676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560" r:id="rId87"/>
    <p:sldId id="604" r:id="rId88"/>
    <p:sldId id="435" r:id="rId89"/>
    <p:sldId id="436" r:id="rId90"/>
    <p:sldId id="561" r:id="rId91"/>
    <p:sldId id="605" r:id="rId92"/>
    <p:sldId id="437" r:id="rId93"/>
    <p:sldId id="438" r:id="rId94"/>
    <p:sldId id="439" r:id="rId95"/>
    <p:sldId id="441" r:id="rId96"/>
    <p:sldId id="442" r:id="rId97"/>
    <p:sldId id="443" r:id="rId98"/>
    <p:sldId id="444" r:id="rId99"/>
    <p:sldId id="607" r:id="rId100"/>
    <p:sldId id="669" r:id="rId101"/>
    <p:sldId id="670" r:id="rId102"/>
    <p:sldId id="671" r:id="rId103"/>
    <p:sldId id="672" r:id="rId104"/>
    <p:sldId id="668" r:id="rId105"/>
    <p:sldId id="615" r:id="rId106"/>
    <p:sldId id="616" r:id="rId107"/>
    <p:sldId id="617" r:id="rId108"/>
    <p:sldId id="445" r:id="rId109"/>
    <p:sldId id="446" r:id="rId110"/>
    <p:sldId id="563" r:id="rId111"/>
    <p:sldId id="447" r:id="rId112"/>
    <p:sldId id="619" r:id="rId113"/>
    <p:sldId id="449" r:id="rId114"/>
    <p:sldId id="674" r:id="rId115"/>
    <p:sldId id="564" r:id="rId116"/>
    <p:sldId id="618" r:id="rId117"/>
    <p:sldId id="565" r:id="rId118"/>
    <p:sldId id="567" r:id="rId119"/>
    <p:sldId id="620" r:id="rId120"/>
    <p:sldId id="450" r:id="rId121"/>
    <p:sldId id="452" r:id="rId122"/>
    <p:sldId id="621" r:id="rId123"/>
    <p:sldId id="622" r:id="rId124"/>
    <p:sldId id="623" r:id="rId125"/>
    <p:sldId id="455" r:id="rId126"/>
    <p:sldId id="456" r:id="rId127"/>
    <p:sldId id="457" r:id="rId128"/>
    <p:sldId id="625" r:id="rId129"/>
    <p:sldId id="459" r:id="rId130"/>
    <p:sldId id="626" r:id="rId131"/>
    <p:sldId id="675" r:id="rId132"/>
    <p:sldId id="583" r:id="rId133"/>
    <p:sldId id="584" r:id="rId134"/>
    <p:sldId id="629" r:id="rId135"/>
    <p:sldId id="627" r:id="rId136"/>
    <p:sldId id="465" r:id="rId137"/>
    <p:sldId id="630" r:id="rId138"/>
    <p:sldId id="631" r:id="rId139"/>
    <p:sldId id="632" r:id="rId140"/>
    <p:sldId id="467" r:id="rId141"/>
    <p:sldId id="568" r:id="rId142"/>
    <p:sldId id="633" r:id="rId143"/>
    <p:sldId id="634" r:id="rId144"/>
    <p:sldId id="635" r:id="rId145"/>
    <p:sldId id="636" r:id="rId146"/>
    <p:sldId id="638" r:id="rId147"/>
    <p:sldId id="637" r:id="rId148"/>
    <p:sldId id="475" r:id="rId149"/>
    <p:sldId id="476" r:id="rId150"/>
    <p:sldId id="477" r:id="rId151"/>
    <p:sldId id="478" r:id="rId152"/>
    <p:sldId id="479" r:id="rId153"/>
    <p:sldId id="571" r:id="rId154"/>
    <p:sldId id="480" r:id="rId155"/>
    <p:sldId id="481" r:id="rId156"/>
    <p:sldId id="482" r:id="rId157"/>
    <p:sldId id="483" r:id="rId158"/>
    <p:sldId id="484" r:id="rId159"/>
    <p:sldId id="485" r:id="rId160"/>
    <p:sldId id="572" r:id="rId161"/>
    <p:sldId id="486" r:id="rId162"/>
    <p:sldId id="573" r:id="rId163"/>
    <p:sldId id="639" r:id="rId164"/>
    <p:sldId id="488" r:id="rId165"/>
    <p:sldId id="489" r:id="rId166"/>
    <p:sldId id="490" r:id="rId167"/>
    <p:sldId id="491" r:id="rId168"/>
    <p:sldId id="575" r:id="rId169"/>
    <p:sldId id="576" r:id="rId170"/>
    <p:sldId id="492" r:id="rId171"/>
    <p:sldId id="574" r:id="rId172"/>
    <p:sldId id="577" r:id="rId173"/>
    <p:sldId id="498" r:id="rId174"/>
    <p:sldId id="578" r:id="rId175"/>
    <p:sldId id="501" r:id="rId176"/>
    <p:sldId id="640" r:id="rId177"/>
    <p:sldId id="502" r:id="rId178"/>
    <p:sldId id="503" r:id="rId179"/>
    <p:sldId id="641" r:id="rId180"/>
    <p:sldId id="504" r:id="rId181"/>
    <p:sldId id="537" r:id="rId182"/>
    <p:sldId id="512" r:id="rId183"/>
    <p:sldId id="513" r:id="rId184"/>
    <p:sldId id="579" r:id="rId185"/>
    <p:sldId id="581" r:id="rId186"/>
    <p:sldId id="580" r:id="rId187"/>
    <p:sldId id="514" r:id="rId188"/>
    <p:sldId id="515" r:id="rId189"/>
    <p:sldId id="516" r:id="rId190"/>
    <p:sldId id="517" r:id="rId191"/>
    <p:sldId id="518" r:id="rId192"/>
    <p:sldId id="519" r:id="rId193"/>
    <p:sldId id="520" r:id="rId194"/>
    <p:sldId id="521" r:id="rId195"/>
    <p:sldId id="522" r:id="rId196"/>
    <p:sldId id="523" r:id="rId197"/>
    <p:sldId id="524" r:id="rId198"/>
    <p:sldId id="525" r:id="rId199"/>
    <p:sldId id="526" r:id="rId200"/>
    <p:sldId id="527" r:id="rId201"/>
    <p:sldId id="538" r:id="rId202"/>
    <p:sldId id="529" r:id="rId203"/>
    <p:sldId id="530" r:id="rId204"/>
    <p:sldId id="531" r:id="rId2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bw" frameSlides="1"/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5" autoAdjust="0"/>
    <p:restoredTop sz="94142" autoAdjust="0"/>
  </p:normalViewPr>
  <p:slideViewPr>
    <p:cSldViewPr>
      <p:cViewPr varScale="1">
        <p:scale>
          <a:sx n="83" d="100"/>
          <a:sy n="83" d="100"/>
        </p:scale>
        <p:origin x="97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92A92-002F-9548-A607-E9EB9B3F9572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7A377-B5FF-0841-9F36-EF30438B33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41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11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101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102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103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104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105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106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108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109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110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12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111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112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113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114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115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116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117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118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119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120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13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121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122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123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124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125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126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127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128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129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130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14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131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132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133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134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135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136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137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138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139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140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15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141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142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143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144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145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146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147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148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149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150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16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151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152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153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154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155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156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157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158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159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160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17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161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162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163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164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165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166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167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168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169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170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18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171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172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173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174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175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176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177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178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179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180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19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181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182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183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184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185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186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187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188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189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190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20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191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192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193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194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195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196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197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198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199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200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21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201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202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203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204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22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23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24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25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26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27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28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35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37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40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42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43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45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47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55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57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61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64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65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66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68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69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70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71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72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73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74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75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640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76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2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77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2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78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429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79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837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80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0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81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793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82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50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83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345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84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78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85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70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86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87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88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89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90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10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91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92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93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94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95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96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97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98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99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100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928846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/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‹Nº›</a:t>
            </a:fld>
            <a:r>
              <a:rPr lang="en-US" sz="14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28846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/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‹Nº›</a:t>
            </a:fld>
            <a:r>
              <a:rPr lang="en-US" sz="14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7" Type="http://schemas.openxmlformats.org/officeDocument/2006/relationships/image" Target="../media/image48.emf"/><Relationship Id="rId2" Type="http://schemas.openxmlformats.org/officeDocument/2006/relationships/tags" Target="../tags/tag271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Visio_Drawing19191919.vsdx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2222.vsdx"/><Relationship Id="rId4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0.xml"/><Relationship Id="rId4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2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3.xml"/><Relationship Id="rId4" Type="http://schemas.openxmlformats.org/officeDocument/2006/relationships/image" Target="../media/image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4.xml"/><Relationship Id="rId4" Type="http://schemas.openxmlformats.org/officeDocument/2006/relationships/image" Target="../media/image5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5.xml"/><Relationship Id="rId4" Type="http://schemas.openxmlformats.org/officeDocument/2006/relationships/image" Target="../media/image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6.xml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package" Target="../embeddings/Microsoft_Visio_Drawing3333.vsdx"/><Relationship Id="rId4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60.emf"/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Visio_Drawing20202020.vsdx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4" Type="http://schemas.openxmlformats.org/officeDocument/2006/relationships/notesSlide" Target="../notesSlides/notesSlide13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3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4" Type="http://schemas.openxmlformats.org/officeDocument/2006/relationships/notesSlide" Target="../notesSlides/notesSlide13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4" Type="http://schemas.openxmlformats.org/officeDocument/2006/relationships/notesSlide" Target="../notesSlides/notesSlide13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notesSlide" Target="../notesSlides/notesSlide13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notesSlide" Target="../notesSlides/notesSlide1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4444.vsdx"/><Relationship Id="rId4" Type="http://schemas.openxmlformats.org/officeDocument/2006/relationships/notesSlide" Target="../notesSlides/notesSlide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7" Type="http://schemas.openxmlformats.org/officeDocument/2006/relationships/image" Target="../media/image20.emf"/><Relationship Id="rId2" Type="http://schemas.openxmlformats.org/officeDocument/2006/relationships/tags" Target="../tags/tag329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Visio_Drawing161616165.vsdx"/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4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7" Type="http://schemas.openxmlformats.org/officeDocument/2006/relationships/image" Target="../media/image62.emf"/><Relationship Id="rId2" Type="http://schemas.openxmlformats.org/officeDocument/2006/relationships/tags" Target="../tags/tag336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Visio_Drawing22222222.vsdx"/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Visio_Drawing5555.vsdx"/><Relationship Id="rId4" Type="http://schemas.openxmlformats.org/officeDocument/2006/relationships/notesSlide" Target="../notesSlides/notesSlide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image" Target="../media/image63.emf"/><Relationship Id="rId2" Type="http://schemas.openxmlformats.org/officeDocument/2006/relationships/tags" Target="../tags/tag338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Microsoft_Visio_Drawing23232323.vsdx"/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7" Type="http://schemas.openxmlformats.org/officeDocument/2006/relationships/image" Target="../media/image64.emf"/><Relationship Id="rId2" Type="http://schemas.openxmlformats.org/officeDocument/2006/relationships/tags" Target="../tags/tag340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Visio_Drawing24242424.vsdx"/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tags" Target="../tags/tag343.xml"/><Relationship Id="rId7" Type="http://schemas.openxmlformats.org/officeDocument/2006/relationships/package" Target="../embeddings/Microsoft_Visio_Drawing25252525.vsdx"/><Relationship Id="rId2" Type="http://schemas.openxmlformats.org/officeDocument/2006/relationships/tags" Target="../tags/tag342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tags" Target="../tags/tag346.xml"/><Relationship Id="rId7" Type="http://schemas.openxmlformats.org/officeDocument/2006/relationships/package" Target="../embeddings/Microsoft_Visio_Drawing26262626.vsdx"/><Relationship Id="rId2" Type="http://schemas.openxmlformats.org/officeDocument/2006/relationships/tags" Target="../tags/tag345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emf"/><Relationship Id="rId4" Type="http://schemas.openxmlformats.org/officeDocument/2006/relationships/tags" Target="../tags/tag347.xml"/><Relationship Id="rId9" Type="http://schemas.openxmlformats.org/officeDocument/2006/relationships/package" Target="../embeddings/Microsoft_Visio_Drawing27272727.vsdx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tags" Target="../tags/tag349.xml"/><Relationship Id="rId7" Type="http://schemas.openxmlformats.org/officeDocument/2006/relationships/package" Target="../embeddings/Microsoft_Visio_Drawing28282828.vsdx"/><Relationship Id="rId2" Type="http://schemas.openxmlformats.org/officeDocument/2006/relationships/tags" Target="../tags/tag348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1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356.xml"/><Relationship Id="rId7" Type="http://schemas.openxmlformats.org/officeDocument/2006/relationships/package" Target="../embeddings/Microsoft_Visio_Drawing29292929.vsdx"/><Relationship Id="rId2" Type="http://schemas.openxmlformats.org/officeDocument/2006/relationships/tags" Target="../tags/tag355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1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0303030.vsdx"/><Relationship Id="rId3" Type="http://schemas.openxmlformats.org/officeDocument/2006/relationships/tags" Target="../tags/tag363.xml"/><Relationship Id="rId7" Type="http://schemas.openxmlformats.org/officeDocument/2006/relationships/notesSlide" Target="../notesSlides/notesSlide157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9" Type="http://schemas.openxmlformats.org/officeDocument/2006/relationships/image" Target="../media/image70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tags" Target="../tags/tag367.xml"/><Relationship Id="rId7" Type="http://schemas.openxmlformats.org/officeDocument/2006/relationships/package" Target="../embeddings/Microsoft_Visio_Drawing31313131.vsdx"/><Relationship Id="rId2" Type="http://schemas.openxmlformats.org/officeDocument/2006/relationships/tags" Target="../tags/tag366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Visio_Drawing6666.vsdx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tags" Target="../tags/tag370.xml"/><Relationship Id="rId7" Type="http://schemas.openxmlformats.org/officeDocument/2006/relationships/package" Target="../embeddings/Microsoft_Visio_Drawing313131316.vsdx"/><Relationship Id="rId2" Type="http://schemas.openxmlformats.org/officeDocument/2006/relationships/tags" Target="../tags/tag369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tags" Target="../tags/tag373.xml"/><Relationship Id="rId7" Type="http://schemas.openxmlformats.org/officeDocument/2006/relationships/package" Target="../embeddings/Microsoft_Visio_Drawing33333333.vsdx"/><Relationship Id="rId2" Type="http://schemas.openxmlformats.org/officeDocument/2006/relationships/tags" Target="../tags/tag372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notesSlide" Target="../notesSlides/notesSlide16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4" Type="http://schemas.openxmlformats.org/officeDocument/2006/relationships/notesSlide" Target="../notesSlides/notesSlide16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4343434.vsdx"/><Relationship Id="rId3" Type="http://schemas.openxmlformats.org/officeDocument/2006/relationships/tags" Target="../tags/tag380.xml"/><Relationship Id="rId7" Type="http://schemas.openxmlformats.org/officeDocument/2006/relationships/notesSlide" Target="../notesSlides/notesSlide163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9" Type="http://schemas.openxmlformats.org/officeDocument/2006/relationships/image" Target="../media/image73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5353535.vsdx"/><Relationship Id="rId3" Type="http://schemas.openxmlformats.org/officeDocument/2006/relationships/tags" Target="../tags/tag384.xml"/><Relationship Id="rId7" Type="http://schemas.openxmlformats.org/officeDocument/2006/relationships/notesSlide" Target="../notesSlides/notesSlide164.xml"/><Relationship Id="rId2" Type="http://schemas.openxmlformats.org/officeDocument/2006/relationships/tags" Target="../tags/tag383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9" Type="http://schemas.openxmlformats.org/officeDocument/2006/relationships/image" Target="../media/image74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6363636.vsdx"/><Relationship Id="rId3" Type="http://schemas.openxmlformats.org/officeDocument/2006/relationships/tags" Target="../tags/tag388.xml"/><Relationship Id="rId7" Type="http://schemas.openxmlformats.org/officeDocument/2006/relationships/notesSlide" Target="../notesSlides/notesSlide165.xml"/><Relationship Id="rId2" Type="http://schemas.openxmlformats.org/officeDocument/2006/relationships/tags" Target="../tags/tag387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9" Type="http://schemas.openxmlformats.org/officeDocument/2006/relationships/image" Target="../media/image75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tags" Target="../tags/tag393.xml"/><Relationship Id="rId7" Type="http://schemas.openxmlformats.org/officeDocument/2006/relationships/notesSlide" Target="../notesSlides/notesSlide166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5.xml"/><Relationship Id="rId4" Type="http://schemas.openxmlformats.org/officeDocument/2006/relationships/tags" Target="../tags/tag39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7" Type="http://schemas.openxmlformats.org/officeDocument/2006/relationships/notesSlide" Target="../notesSlides/notesSlide167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0.xml"/><Relationship Id="rId4" Type="http://schemas.openxmlformats.org/officeDocument/2006/relationships/tags" Target="../tags/tag399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8.xml"/><Relationship Id="rId3" Type="http://schemas.openxmlformats.org/officeDocument/2006/relationships/tags" Target="../tags/tag4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1.xml"/><Relationship Id="rId1" Type="http://schemas.openxmlformats.org/officeDocument/2006/relationships/vmlDrawing" Target="../drawings/vmlDrawing36.v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../media/image76.emf"/><Relationship Id="rId4" Type="http://schemas.openxmlformats.org/officeDocument/2006/relationships/tags" Target="../tags/tag403.xml"/><Relationship Id="rId9" Type="http://schemas.openxmlformats.org/officeDocument/2006/relationships/package" Target="../embeddings/Microsoft_Visio_Drawing37373737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Visio_Drawing7777.vsdx"/><Relationship Id="rId4" Type="http://schemas.openxmlformats.org/officeDocument/2006/relationships/notesSlide" Target="../notesSlides/notesSlide1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notesSlide" Target="../notesSlides/notesSlide169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0.xml"/><Relationship Id="rId4" Type="http://schemas.openxmlformats.org/officeDocument/2006/relationships/tags" Target="../tags/tag409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8383838.vsdx"/><Relationship Id="rId3" Type="http://schemas.openxmlformats.org/officeDocument/2006/relationships/tags" Target="../tags/tag412.xml"/><Relationship Id="rId7" Type="http://schemas.openxmlformats.org/officeDocument/2006/relationships/notesSlide" Target="../notesSlides/notesSlide170.xml"/><Relationship Id="rId2" Type="http://schemas.openxmlformats.org/officeDocument/2006/relationships/tags" Target="../tags/tag411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9" Type="http://schemas.openxmlformats.org/officeDocument/2006/relationships/image" Target="../media/image77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9393939.vsdx"/><Relationship Id="rId3" Type="http://schemas.openxmlformats.org/officeDocument/2006/relationships/tags" Target="../tags/tag416.xml"/><Relationship Id="rId7" Type="http://schemas.openxmlformats.org/officeDocument/2006/relationships/notesSlide" Target="../notesSlides/notesSlide171.xml"/><Relationship Id="rId2" Type="http://schemas.openxmlformats.org/officeDocument/2006/relationships/tags" Target="../tags/tag415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9" Type="http://schemas.openxmlformats.org/officeDocument/2006/relationships/image" Target="../media/image78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7" Type="http://schemas.openxmlformats.org/officeDocument/2006/relationships/notesSlide" Target="../notesSlides/notesSlide172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3.xml"/><Relationship Id="rId4" Type="http://schemas.openxmlformats.org/officeDocument/2006/relationships/tags" Target="../tags/tag42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40404040.vsdx"/><Relationship Id="rId3" Type="http://schemas.openxmlformats.org/officeDocument/2006/relationships/tags" Target="../tags/tag425.xml"/><Relationship Id="rId7" Type="http://schemas.openxmlformats.org/officeDocument/2006/relationships/notesSlide" Target="../notesSlides/notesSlide173.xml"/><Relationship Id="rId2" Type="http://schemas.openxmlformats.org/officeDocument/2006/relationships/tags" Target="../tags/tag424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9" Type="http://schemas.openxmlformats.org/officeDocument/2006/relationships/image" Target="../media/image79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4" Type="http://schemas.openxmlformats.org/officeDocument/2006/relationships/notesSlide" Target="../notesSlides/notesSlide17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4" Type="http://schemas.openxmlformats.org/officeDocument/2006/relationships/notesSlide" Target="../notesSlides/notesSlide17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Visio_Drawing8888.vsdx"/><Relationship Id="rId4" Type="http://schemas.openxmlformats.org/officeDocument/2006/relationships/notesSlide" Target="../notesSlides/notesSlide1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Visio_Drawing88881.vsdx"/><Relationship Id="rId4" Type="http://schemas.openxmlformats.org/officeDocument/2006/relationships/notesSlide" Target="../notesSlides/notesSlide18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467.xml"/><Relationship Id="rId7" Type="http://schemas.openxmlformats.org/officeDocument/2006/relationships/notesSlide" Target="../notesSlides/notesSlide189.xml"/><Relationship Id="rId2" Type="http://schemas.openxmlformats.org/officeDocument/2006/relationships/tags" Target="../tags/tag466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9" Type="http://schemas.openxmlformats.org/officeDocument/2006/relationships/image" Target="../media/image80.wmf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tags" Target="../tags/tag471.xml"/><Relationship Id="rId7" Type="http://schemas.openxmlformats.org/officeDocument/2006/relationships/oleObject" Target="../embeddings/oleObject2.bin"/><Relationship Id="rId2" Type="http://schemas.openxmlformats.org/officeDocument/2006/relationships/tags" Target="../tags/tag470.xml"/><Relationship Id="rId1" Type="http://schemas.openxmlformats.org/officeDocument/2006/relationships/vmlDrawing" Target="../drawings/vmlDrawing41.vml"/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474.xml"/><Relationship Id="rId7" Type="http://schemas.openxmlformats.org/officeDocument/2006/relationships/package" Target="../embeddings/Microsoft_Visio_Drawing41414141.vsdx"/><Relationship Id="rId2" Type="http://schemas.openxmlformats.org/officeDocument/2006/relationships/tags" Target="../tags/tag473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5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tags" Target="../tags/tag477.xml"/><Relationship Id="rId7" Type="http://schemas.openxmlformats.org/officeDocument/2006/relationships/package" Target="../embeddings/Microsoft_Visio_Drawing42424242.vsdx"/><Relationship Id="rId2" Type="http://schemas.openxmlformats.org/officeDocument/2006/relationships/tags" Target="../tags/tag476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19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8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notesSlide" Target="../notesSlides/notesSlide19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notesSlide" Target="../notesSlides/notesSlide1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6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43434343.vsdx"/><Relationship Id="rId3" Type="http://schemas.openxmlformats.org/officeDocument/2006/relationships/tags" Target="../tags/tag488.xml"/><Relationship Id="rId7" Type="http://schemas.openxmlformats.org/officeDocument/2006/relationships/notesSlide" Target="../notesSlides/notesSlide195.xml"/><Relationship Id="rId2" Type="http://schemas.openxmlformats.org/officeDocument/2006/relationships/tags" Target="../tags/tag487.xml"/><Relationship Id="rId1" Type="http://schemas.openxmlformats.org/officeDocument/2006/relationships/vmlDrawing" Target="../drawings/vmlDrawing4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9" Type="http://schemas.openxmlformats.org/officeDocument/2006/relationships/image" Target="../media/image84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Visio_Drawing44444444.vsdx"/><Relationship Id="rId4" Type="http://schemas.openxmlformats.org/officeDocument/2006/relationships/notesSlide" Target="../notesSlides/notesSlide19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86.emf"/><Relationship Id="rId5" Type="http://schemas.openxmlformats.org/officeDocument/2006/relationships/package" Target="../embeddings/Microsoft_Visio_Drawing45454545.vsdx"/><Relationship Id="rId4" Type="http://schemas.openxmlformats.org/officeDocument/2006/relationships/notesSlide" Target="../notesSlides/notesSlide19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6" Type="http://schemas.openxmlformats.org/officeDocument/2006/relationships/notesSlide" Target="../notesSlides/notesSlide19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Visio_Drawing88882.vsdx"/><Relationship Id="rId4" Type="http://schemas.openxmlformats.org/officeDocument/2006/relationships/notesSlide" Target="../notesSlides/notesSlide1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notesSlide" Target="../notesSlides/notesSlide19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4" Type="http://schemas.openxmlformats.org/officeDocument/2006/relationships/notesSlide" Target="../notesSlides/notesSlide20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4" Type="http://schemas.openxmlformats.org/officeDocument/2006/relationships/notesSlide" Target="../notesSlides/notesSlide20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1111111.vsdx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Visio_Drawing12121212.vsdx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Visio_Drawing13131313.vsdx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Visio_Drawing14141414.vsdx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Visio_Drawing141414143.vsdx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0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Visio_Drawing16161616.vsdx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Drawing161616164.vsdx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2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45.xml"/><Relationship Id="rId7" Type="http://schemas.openxmlformats.org/officeDocument/2006/relationships/image" Target="../media/image31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Visio_Drawing18181818.vsdx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111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image" Target="../media/image6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image" Target="../media/image36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37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image" Target="../media/image38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7" Type="http://schemas.openxmlformats.org/officeDocument/2006/relationships/image" Target="../media/image39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/>
              <a:t>Digital Design and Computer Architecture</a:t>
            </a:r>
            <a:r>
              <a:rPr lang="en-US" sz="2600" b="1" dirty="0"/>
              <a:t>: ARM® Edition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Sarah L. Harris and David Money Harris</a:t>
            </a:r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/>
              <a:t>Datapath</a:t>
            </a:r>
            <a:endParaRPr lang="en-US" b="1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ARM Processor</a:t>
            </a:r>
          </a:p>
        </p:txBody>
      </p:sp>
    </p:spTree>
    <p:extLst>
      <p:ext uri="{BB962C8B-B14F-4D97-AF65-F5344CB8AC3E}">
        <p14:creationId xmlns:p14="http://schemas.microsoft.com/office/powerpoint/2010/main" val="11414225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Access to PC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PC can be read/written by instruction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Read: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R15 (PC+8) available in Register File</a:t>
            </a:r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33788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Read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</a:p>
        </p:txBody>
      </p:sp>
    </p:spTree>
    <p:extLst>
      <p:ext uri="{BB962C8B-B14F-4D97-AF65-F5344CB8AC3E}">
        <p14:creationId xmlns:p14="http://schemas.microsoft.com/office/powerpoint/2010/main" val="250791534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Read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</a:p>
          <a:p>
            <a:r>
              <a:rPr lang="en-US" sz="2400" dirty="0"/>
              <a:t>R15 needs to be read as PC+8 from Register File (RF) in 2</a:t>
            </a:r>
            <a:r>
              <a:rPr lang="en-US" sz="2400" baseline="30000" dirty="0"/>
              <a:t>nd</a:t>
            </a:r>
            <a:r>
              <a:rPr lang="en-US" sz="2400" dirty="0"/>
              <a:t> step</a:t>
            </a:r>
          </a:p>
          <a:p>
            <a:r>
              <a:rPr lang="en-US" sz="2400" dirty="0"/>
              <a:t>PC+4 was computed in 1</a:t>
            </a:r>
            <a:r>
              <a:rPr lang="en-US" sz="2400" baseline="30000" dirty="0"/>
              <a:t>st</a:t>
            </a:r>
            <a:r>
              <a:rPr lang="en-US" sz="2400" dirty="0"/>
              <a:t> step</a:t>
            </a:r>
          </a:p>
          <a:p>
            <a:r>
              <a:rPr lang="en-US" sz="2400" dirty="0"/>
              <a:t>So (also in 2</a:t>
            </a:r>
            <a:r>
              <a:rPr lang="en-US" sz="2400" baseline="30000" dirty="0"/>
              <a:t>nd</a:t>
            </a:r>
            <a:r>
              <a:rPr lang="en-US" sz="2400" dirty="0"/>
              <a:t> step) ALU computes (PC+4) + 4 for R15 input</a:t>
            </a:r>
          </a:p>
        </p:txBody>
      </p:sp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4800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962400" y="5486400"/>
            <a:ext cx="609600" cy="38735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43102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Read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</a:p>
          <a:p>
            <a:r>
              <a:rPr lang="en-US" sz="2400" dirty="0"/>
              <a:t>R15 needs to be read as PC+8 from Register File (RF) in 2</a:t>
            </a:r>
            <a:r>
              <a:rPr lang="en-US" sz="2400" baseline="30000" dirty="0"/>
              <a:t>nd</a:t>
            </a:r>
            <a:r>
              <a:rPr lang="en-US" sz="2400" dirty="0"/>
              <a:t> step</a:t>
            </a:r>
          </a:p>
          <a:p>
            <a:r>
              <a:rPr lang="en-US" sz="2400" dirty="0"/>
              <a:t>PC+4 was computed in 1</a:t>
            </a:r>
            <a:r>
              <a:rPr lang="en-US" sz="2400" baseline="30000" dirty="0"/>
              <a:t>st</a:t>
            </a:r>
            <a:r>
              <a:rPr lang="en-US" sz="2400" dirty="0"/>
              <a:t> step</a:t>
            </a:r>
          </a:p>
          <a:p>
            <a:r>
              <a:rPr lang="en-US" sz="2400" dirty="0"/>
              <a:t>So (also in 2</a:t>
            </a:r>
            <a:r>
              <a:rPr lang="en-US" sz="2400" baseline="30000" dirty="0"/>
              <a:t>nd</a:t>
            </a:r>
            <a:r>
              <a:rPr lang="en-US" sz="2400" dirty="0"/>
              <a:t> step) ALU computes (PC+4) + 4 for R15 input</a:t>
            </a:r>
          </a:p>
          <a:p>
            <a:pPr lvl="1"/>
            <a:r>
              <a:rPr lang="en-US" sz="2400" i="1" dirty="0" err="1"/>
              <a:t>SrcA</a:t>
            </a:r>
            <a:r>
              <a:rPr lang="en-US" sz="2400" dirty="0"/>
              <a:t> = </a:t>
            </a:r>
            <a:r>
              <a:rPr lang="en-US" sz="2400" i="1" dirty="0"/>
              <a:t>PC</a:t>
            </a:r>
            <a:r>
              <a:rPr lang="en-US" sz="2400" dirty="0"/>
              <a:t> (which was already updated in step 1 to PC+4)</a:t>
            </a:r>
          </a:p>
          <a:p>
            <a:pPr lvl="1"/>
            <a:r>
              <a:rPr lang="en-US" sz="2400" i="1" dirty="0" err="1"/>
              <a:t>SrcB</a:t>
            </a:r>
            <a:r>
              <a:rPr lang="en-US" sz="2400" dirty="0"/>
              <a:t> = 4</a:t>
            </a:r>
          </a:p>
          <a:p>
            <a:pPr lvl="1"/>
            <a:r>
              <a:rPr lang="en-US" sz="2400" i="1" dirty="0" err="1"/>
              <a:t>ALUResult</a:t>
            </a:r>
            <a:r>
              <a:rPr lang="en-US" sz="2400" dirty="0"/>
              <a:t> = </a:t>
            </a:r>
            <a:r>
              <a:rPr lang="en-US" sz="2400" i="1" dirty="0"/>
              <a:t>PC</a:t>
            </a:r>
            <a:r>
              <a:rPr lang="en-US" sz="2400" dirty="0"/>
              <a:t> + 8 </a:t>
            </a:r>
          </a:p>
          <a:p>
            <a:r>
              <a:rPr lang="en-US" sz="2400" dirty="0" err="1"/>
              <a:t>ALUResult</a:t>
            </a:r>
            <a:r>
              <a:rPr lang="en-US" sz="2400" dirty="0"/>
              <a:t> is fed to R15 input port of RF in 2</a:t>
            </a:r>
            <a:r>
              <a:rPr lang="en-US" sz="2400" baseline="30000" dirty="0"/>
              <a:t>nd</a:t>
            </a:r>
            <a:r>
              <a:rPr lang="en-US" sz="2400" dirty="0"/>
              <a:t> step (which is then routed to RD1 output of RF)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64216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Access to PC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PC can be read/written by instruction</a:t>
            </a:r>
          </a:p>
          <a:p>
            <a:r>
              <a:rPr lang="en-US" sz="2400" b="1" dirty="0"/>
              <a:t>Read:</a:t>
            </a:r>
            <a:r>
              <a:rPr lang="en-US" sz="2400" dirty="0"/>
              <a:t> R15 (PC+8) available in Register File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Write: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Be able to write result of instruction to PC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3378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Write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</a:p>
        </p:txBody>
      </p:sp>
    </p:spTree>
    <p:extLst>
      <p:ext uri="{BB962C8B-B14F-4D97-AF65-F5344CB8AC3E}">
        <p14:creationId xmlns:p14="http://schemas.microsoft.com/office/powerpoint/2010/main" val="3423034915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Write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</a:p>
          <a:p>
            <a:r>
              <a:rPr lang="en-US" sz="2400" dirty="0"/>
              <a:t>Result of instruction needs to be written to the PC register</a:t>
            </a:r>
          </a:p>
          <a:p>
            <a:r>
              <a:rPr lang="en-US" sz="2400" dirty="0" err="1"/>
              <a:t>ALUResult</a:t>
            </a:r>
            <a:r>
              <a:rPr lang="en-US" sz="2400" dirty="0"/>
              <a:t> already routed to the PC register, just assert </a:t>
            </a:r>
            <a:r>
              <a:rPr lang="en-US" sz="2400" dirty="0" err="1"/>
              <a:t>PCWrite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47293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Write to PC (R15)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Example: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</a:p>
          <a:p>
            <a:r>
              <a:rPr lang="en-US" sz="2400" dirty="0"/>
              <a:t>Result of instruction needs to be written to the PC register</a:t>
            </a:r>
          </a:p>
          <a:p>
            <a:r>
              <a:rPr lang="en-US" sz="2400" dirty="0" err="1"/>
              <a:t>ALUResult</a:t>
            </a:r>
            <a:r>
              <a:rPr lang="en-US" sz="2400" dirty="0"/>
              <a:t> already routed to the PC register, just assert </a:t>
            </a:r>
            <a:r>
              <a:rPr lang="en-US" sz="2400" dirty="0" err="1"/>
              <a:t>PCWrite</a:t>
            </a:r>
            <a:endParaRPr lang="en-US" sz="2400" dirty="0"/>
          </a:p>
        </p:txBody>
      </p:sp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8892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33400" y="2743200"/>
            <a:ext cx="457200" cy="14605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7293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dirty="0">
                <a:latin typeface="Courier New" pitchFamily="49" charset="0"/>
                <a:cs typeface="Arial" charset="0"/>
              </a:rPr>
              <a:t>Rn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</a:p>
        </p:txBody>
      </p:sp>
      <p:pic>
        <p:nvPicPr>
          <p:cNvPr id="183405" name="Picture 1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30400"/>
            <a:ext cx="88773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With immediate addressing (i.e., an immediate </a:t>
            </a:r>
            <a:r>
              <a:rPr lang="en-US" sz="3200" i="1" dirty="0">
                <a:latin typeface="+mj-lt"/>
                <a:cs typeface="Arial" charset="0"/>
              </a:rPr>
              <a:t>Src2</a:t>
            </a:r>
            <a:r>
              <a:rPr lang="en-US" sz="3200" dirty="0">
                <a:latin typeface="+mj-lt"/>
                <a:cs typeface="Arial" charset="0"/>
              </a:rPr>
              <a:t>), no additional changes needed for </a:t>
            </a:r>
            <a:r>
              <a:rPr lang="en-US" sz="3200" dirty="0" err="1">
                <a:latin typeface="+mj-lt"/>
                <a:cs typeface="Arial" charset="0"/>
              </a:rPr>
              <a:t>datapath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: Data-processing</a:t>
            </a:r>
          </a:p>
        </p:txBody>
      </p:sp>
      <p:pic>
        <p:nvPicPr>
          <p:cNvPr id="8" name="Picture 1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794000"/>
            <a:ext cx="88773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/>
              <a:t>Datapath</a:t>
            </a:r>
            <a:r>
              <a:rPr lang="en-US" b="1" dirty="0"/>
              <a:t>: </a:t>
            </a:r>
            <a:r>
              <a:rPr lang="en-US" dirty="0"/>
              <a:t>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LDR R1, [R2, #5]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		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ARM Processor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643665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6809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With register addressing (register </a:t>
            </a:r>
            <a:r>
              <a:rPr lang="en-US" sz="3200" i="1" dirty="0">
                <a:latin typeface="+mj-lt"/>
                <a:cs typeface="Arial" charset="0"/>
              </a:rPr>
              <a:t>Src2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Read from Rn and 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: Data-processing</a:t>
            </a:r>
          </a:p>
        </p:txBody>
      </p:sp>
      <p:pic>
        <p:nvPicPr>
          <p:cNvPr id="258107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71750"/>
            <a:ext cx="87884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378143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(</a:t>
            </a:r>
            <a:r>
              <a:rPr lang="en-US" sz="3200" i="1" dirty="0" err="1">
                <a:latin typeface="+mj-lt"/>
                <a:cs typeface="Courier New" panose="02070309020205020404" pitchFamily="49" charset="0"/>
              </a:rPr>
              <a:t>ExtImm</a:t>
            </a:r>
            <a:r>
              <a:rPr lang="en-US" sz="3200" dirty="0">
                <a:latin typeface="+mj-lt"/>
              </a:rPr>
              <a:t>) + (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3200" dirty="0">
                <a:latin typeface="+mj-lt"/>
              </a:rPr>
              <a:t>+8)</a:t>
            </a:r>
          </a:p>
          <a:p>
            <a:pPr>
              <a:lnSpc>
                <a:spcPct val="90000"/>
              </a:lnSpc>
            </a:pPr>
            <a:r>
              <a:rPr lang="en-US" sz="3200" i="1" dirty="0">
                <a:latin typeface="+mj-lt"/>
              </a:rPr>
              <a:t>	</a:t>
            </a:r>
            <a:r>
              <a:rPr lang="en-US" sz="3200" i="1" dirty="0" err="1">
                <a:latin typeface="+mj-lt"/>
              </a:rPr>
              <a:t>ExtImm</a:t>
            </a:r>
            <a:r>
              <a:rPr lang="en-US" sz="3200" i="1" dirty="0">
                <a:latin typeface="+mj-lt"/>
              </a:rPr>
              <a:t> = </a:t>
            </a:r>
            <a:r>
              <a:rPr lang="en-US" sz="32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3200" i="1" dirty="0">
                <a:latin typeface="+mj-lt"/>
              </a:rPr>
              <a:t> &lt;&lt; 2 </a:t>
            </a:r>
            <a:r>
              <a:rPr lang="en-US" sz="3200" dirty="0">
                <a:latin typeface="+mj-lt"/>
              </a:rPr>
              <a:t>and sign-extended</a:t>
            </a:r>
            <a:r>
              <a:rPr lang="en-US" sz="3200" i="1" dirty="0">
                <a:latin typeface="+mj-lt"/>
              </a:rPr>
              <a:t> 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667000"/>
            <a:ext cx="88455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265313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4800600"/>
            <a:ext cx="324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First, discuss</a:t>
            </a:r>
            <a:r>
              <a:rPr lang="en-US" sz="2000" b="1" dirty="0">
                <a:solidFill>
                  <a:srgbClr val="0070C0"/>
                </a:solidFill>
              </a:rPr>
              <a:t>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Then, </a:t>
            </a:r>
            <a:r>
              <a:rPr lang="en-US" sz="2000" b="1" dirty="0">
                <a:solidFill>
                  <a:srgbClr val="0070C0"/>
                </a:solidFill>
              </a:rPr>
              <a:t>Conditional Logic</a:t>
            </a: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0" y="990600"/>
            <a:ext cx="5791200" cy="4873906"/>
            <a:chOff x="1524000" y="990600"/>
            <a:chExt cx="5791200" cy="4873906"/>
          </a:xfrm>
        </p:grpSpPr>
        <p:grpSp>
          <p:nvGrpSpPr>
            <p:cNvPr id="4" name="Group 3"/>
            <p:cNvGrpSpPr/>
            <p:nvPr/>
          </p:nvGrpSpPr>
          <p:grpSpPr>
            <a:xfrm>
              <a:off x="1524000" y="1066800"/>
              <a:ext cx="5791200" cy="4797706"/>
              <a:chOff x="1524000" y="1066800"/>
              <a:chExt cx="5791200" cy="4797706"/>
            </a:xfrm>
          </p:grpSpPr>
          <p:pic>
            <p:nvPicPr>
              <p:cNvPr id="187500" name="Picture 10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4839" y="1066800"/>
                <a:ext cx="5440361" cy="479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1524000" y="5334000"/>
                <a:ext cx="1752600" cy="5305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676400" y="990600"/>
              <a:ext cx="487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1143000"/>
              <a:ext cx="23622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Decoder</a:t>
            </a:r>
          </a:p>
        </p:txBody>
      </p:sp>
    </p:spTree>
    <p:extLst>
      <p:ext uri="{BB962C8B-B14F-4D97-AF65-F5344CB8AC3E}">
        <p14:creationId xmlns:p14="http://schemas.microsoft.com/office/powerpoint/2010/main" val="2722187498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Control: Decoder</a:t>
            </a:r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8800" y="53148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62326707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Control: Decoder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54102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ALU Decoder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PC Logic </a:t>
            </a:r>
            <a:r>
              <a:rPr lang="en-US" sz="2400" b="1" dirty="0"/>
              <a:t>same as single-cycle</a:t>
            </a:r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03544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Instr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3700" y="21336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RegSrc</a:t>
            </a:r>
            <a:r>
              <a:rPr lang="en-US" sz="2400" baseline="-25000" dirty="0">
                <a:solidFill>
                  <a:srgbClr val="0070C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= (</a:t>
            </a:r>
            <a:r>
              <a:rPr lang="en-US" sz="2400" i="1" dirty="0"/>
              <a:t>Op</a:t>
            </a:r>
            <a:r>
              <a:rPr lang="en-US" sz="2400" dirty="0"/>
              <a:t> == 10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RegSrc</a:t>
            </a:r>
            <a:r>
              <a:rPr lang="en-US" sz="2400" baseline="-25000" dirty="0">
                <a:solidFill>
                  <a:srgbClr val="0070C0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= (</a:t>
            </a:r>
            <a:r>
              <a:rPr lang="en-US" sz="2400" i="1" dirty="0"/>
              <a:t>Op</a:t>
            </a:r>
            <a:r>
              <a:rPr lang="en-US" sz="2400" dirty="0"/>
              <a:t> == 01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i="1" dirty="0"/>
              <a:t>ImmSrc</a:t>
            </a:r>
            <a:r>
              <a:rPr lang="en-US" sz="2400" baseline="-25000" dirty="0"/>
              <a:t>1:0</a:t>
            </a:r>
            <a:r>
              <a:rPr lang="en-US" sz="2400" dirty="0"/>
              <a:t> = </a:t>
            </a:r>
            <a:r>
              <a:rPr lang="en-US" sz="2400" i="1" dirty="0"/>
              <a:t>Op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35039"/>
              </p:ext>
            </p:extLst>
          </p:nvPr>
        </p:nvGraphicFramePr>
        <p:xfrm>
          <a:off x="2438400" y="1143000"/>
          <a:ext cx="409030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9" name="Visio" r:id="rId6" imgW="1371600" imgH="266700" progId="Visio.Drawing.15">
                  <p:embed/>
                </p:oleObj>
              </mc:Choice>
              <mc:Fallback>
                <p:oleObj name="Visio" r:id="rId6" imgW="1371600" imgH="266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1143000"/>
                        <a:ext cx="409030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41879"/>
              </p:ext>
            </p:extLst>
          </p:nvPr>
        </p:nvGraphicFramePr>
        <p:xfrm>
          <a:off x="1295400" y="3581400"/>
          <a:ext cx="66675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Funct</a:t>
                      </a:r>
                      <a:r>
                        <a:rPr lang="en-US" baseline="-25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Funct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RegSrc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RegSrc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ImmSrc</a:t>
                      </a:r>
                      <a:r>
                        <a:rPr lang="en-US" baseline="-25000" dirty="0"/>
                        <a:t>1:0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DP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DP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623933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644304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Control: Main FSM</a:t>
            </a:r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38800" y="53148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06624196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STEP 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890953"/>
              </p:ext>
            </p:extLst>
          </p:nvPr>
        </p:nvGraphicFramePr>
        <p:xfrm>
          <a:off x="914400" y="2057400"/>
          <a:ext cx="744437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41" name="Visio" r:id="rId5" imgW="4248049" imgH="1000057" progId="Visio.Drawing.15">
                  <p:embed/>
                </p:oleObj>
              </mc:Choice>
              <mc:Fallback>
                <p:oleObj name="Visio" r:id="rId5" imgW="4248049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2057400"/>
                        <a:ext cx="744437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fetch</a:t>
            </a: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31" name="Picture 2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49" y="1066800"/>
            <a:ext cx="8024151" cy="480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368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Fetch</a:t>
            </a:r>
          </a:p>
        </p:txBody>
      </p:sp>
      <p:pic>
        <p:nvPicPr>
          <p:cNvPr id="188630" name="Picture 2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8" y="1066800"/>
            <a:ext cx="154392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80" name="Picture 2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52451"/>
            <a:ext cx="8391525" cy="491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416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Decode</a:t>
            </a:r>
          </a:p>
        </p:txBody>
      </p:sp>
      <p:pic>
        <p:nvPicPr>
          <p:cNvPr id="190679" name="Picture 2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990601"/>
            <a:ext cx="2819399" cy="123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03" name="Picture 2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74" y="1905000"/>
            <a:ext cx="6276926" cy="367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518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Address</a:t>
            </a:r>
          </a:p>
        </p:txBody>
      </p:sp>
      <p:pic>
        <p:nvPicPr>
          <p:cNvPr id="191702" name="Picture 2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051"/>
          <a:stretch/>
        </p:blipFill>
        <p:spPr bwMode="auto">
          <a:xfrm>
            <a:off x="0" y="972502"/>
            <a:ext cx="2942892" cy="2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631491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Read Memory</a:t>
            </a:r>
          </a:p>
        </p:txBody>
      </p:sp>
      <p:pic>
        <p:nvPicPr>
          <p:cNvPr id="191702" name="Picture 2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413"/>
          <a:stretch/>
        </p:blipFill>
        <p:spPr bwMode="auto">
          <a:xfrm>
            <a:off x="2514600" y="972502"/>
            <a:ext cx="4062246" cy="478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957819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99494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06263"/>
            <a:ext cx="4838700" cy="478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5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</a:p>
        </p:txBody>
      </p:sp>
      <p:pic>
        <p:nvPicPr>
          <p:cNvPr id="194669" name="Picture 1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52500"/>
            <a:ext cx="4876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solidFill>
                  <a:schemeClr val="bg1"/>
                </a:solidFill>
                <a:latin typeface="+mj-lt"/>
              </a:rPr>
              <a:t>Main Controller FSM: Data-processing</a:t>
            </a:r>
          </a:p>
        </p:txBody>
      </p:sp>
      <p:pic>
        <p:nvPicPr>
          <p:cNvPr id="195694" name="Picture 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798913" cy="485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solidFill>
                  <a:schemeClr val="bg1"/>
                </a:solidFill>
                <a:latin typeface="+mj-lt"/>
              </a:rPr>
              <a:t>Main Controller FSM: Data-processing</a:t>
            </a:r>
          </a:p>
        </p:txBody>
      </p:sp>
      <p:pic>
        <p:nvPicPr>
          <p:cNvPr id="195694" name="Picture 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798913" cy="485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556354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Controller FSM</a:t>
            </a:r>
          </a:p>
        </p:txBody>
      </p:sp>
      <p:pic>
        <p:nvPicPr>
          <p:cNvPr id="197742" name="Picture 1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82" y="1079863"/>
            <a:ext cx="4744518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43" name="Picture 1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05000"/>
            <a:ext cx="3463925" cy="231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2: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source operands from RF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348390"/>
              </p:ext>
            </p:extLst>
          </p:nvPr>
        </p:nvGraphicFramePr>
        <p:xfrm>
          <a:off x="762000" y="1981200"/>
          <a:ext cx="7759244" cy="1826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67" name="Visio" r:id="rId5" imgW="4248049" imgH="1000057" progId="Visio.Drawing.15">
                  <p:embed/>
                </p:oleObj>
              </mc:Choice>
              <mc:Fallback>
                <p:oleObj name="Visio" r:id="rId5" imgW="4248049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1981200"/>
                        <a:ext cx="7759244" cy="1826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Reg</a:t>
            </a:r>
            <a:r>
              <a:rPr lang="en-US" sz="4400" dirty="0">
                <a:solidFill>
                  <a:schemeClr val="bg1"/>
                </a:solidFill>
              </a:rPr>
              <a:t> Read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4800600"/>
            <a:ext cx="324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First, discuss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Then, </a:t>
            </a:r>
            <a:r>
              <a:rPr lang="en-US" sz="2000" b="1" dirty="0">
                <a:solidFill>
                  <a:srgbClr val="0070C0"/>
                </a:solidFill>
              </a:rPr>
              <a:t>Conditional Logic</a:t>
            </a:r>
          </a:p>
        </p:txBody>
      </p:sp>
    </p:spTree>
    <p:extLst>
      <p:ext uri="{BB962C8B-B14F-4D97-AF65-F5344CB8AC3E}">
        <p14:creationId xmlns:p14="http://schemas.microsoft.com/office/powerpoint/2010/main" val="1984726759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Cond. Logic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2130" y="2057400"/>
            <a:ext cx="2362200" cy="380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3544747"/>
            <a:ext cx="3429000" cy="2094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34409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Conditional Logic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9" y="1143000"/>
            <a:ext cx="535577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8729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14925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100" dirty="0">
                <a:solidFill>
                  <a:schemeClr val="bg1"/>
                </a:solidFill>
                <a:latin typeface="+mj-lt"/>
              </a:rPr>
              <a:t> Conditional Logic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922481"/>
              </p:ext>
            </p:extLst>
          </p:nvPr>
        </p:nvGraphicFramePr>
        <p:xfrm>
          <a:off x="990600" y="1142999"/>
          <a:ext cx="4536196" cy="4648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36" name="Visio" r:id="rId5" imgW="2314592" imgH="2371657" progId="Visio.Drawing.15">
                  <p:embed/>
                </p:oleObj>
              </mc:Choice>
              <mc:Fallback>
                <p:oleObj name="Visio" r:id="rId5" imgW="2314592" imgH="2371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1142999"/>
                        <a:ext cx="4536196" cy="4648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62600" y="1077754"/>
            <a:ext cx="342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PCWrite</a:t>
            </a:r>
            <a:r>
              <a:rPr lang="en-US" sz="2000" dirty="0"/>
              <a:t> asserted in Fetch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ExecuteI</a:t>
            </a:r>
            <a:r>
              <a:rPr lang="en-US" sz="2000" b="1" dirty="0"/>
              <a:t>/</a:t>
            </a:r>
            <a:r>
              <a:rPr lang="en-US" sz="2000" b="1" dirty="0" err="1"/>
              <a:t>ExecuteR</a:t>
            </a:r>
            <a:r>
              <a:rPr lang="en-US" sz="2000" b="1" dirty="0"/>
              <a:t> </a:t>
            </a:r>
            <a:r>
              <a:rPr lang="en-US" sz="2000" dirty="0"/>
              <a:t>state</a:t>
            </a:r>
            <a:r>
              <a:rPr lang="en-US" sz="2000" b="1" dirty="0"/>
              <a:t>:</a:t>
            </a:r>
          </a:p>
          <a:p>
            <a:r>
              <a:rPr lang="en-US" sz="2000" b="1" dirty="0"/>
              <a:t>      </a:t>
            </a:r>
            <a:r>
              <a:rPr lang="en-US" sz="2000" b="1" i="1" dirty="0" err="1">
                <a:solidFill>
                  <a:srgbClr val="0070C0"/>
                </a:solidFill>
              </a:rPr>
              <a:t>CondEx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asserts       </a:t>
            </a:r>
          </a:p>
          <a:p>
            <a:r>
              <a:rPr lang="en-US" sz="2000" b="1" dirty="0"/>
              <a:t>      </a:t>
            </a:r>
            <a:r>
              <a:rPr lang="en-US" sz="2000" b="1" i="1" dirty="0" err="1">
                <a:solidFill>
                  <a:srgbClr val="0070C0"/>
                </a:solidFill>
              </a:rPr>
              <a:t>ALUFlags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generated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ALUWB </a:t>
            </a:r>
            <a:r>
              <a:rPr lang="en-US" sz="2000" dirty="0"/>
              <a:t>state</a:t>
            </a:r>
            <a:r>
              <a:rPr lang="en-US" sz="2000" b="1" dirty="0"/>
              <a:t>:</a:t>
            </a:r>
          </a:p>
          <a:p>
            <a:r>
              <a:rPr lang="en-US" sz="2000" dirty="0"/>
              <a:t>       </a:t>
            </a:r>
            <a:r>
              <a:rPr lang="en-US" sz="2000" b="1" i="1" dirty="0">
                <a:solidFill>
                  <a:srgbClr val="0070C0"/>
                </a:solidFill>
              </a:rPr>
              <a:t>Flags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updated</a:t>
            </a:r>
          </a:p>
          <a:p>
            <a:r>
              <a:rPr lang="en-US" sz="2000" b="1" dirty="0"/>
              <a:t>       </a:t>
            </a:r>
            <a:r>
              <a:rPr lang="en-US" sz="2000" b="1" i="1" dirty="0" err="1">
                <a:solidFill>
                  <a:srgbClr val="0070C0"/>
                </a:solidFill>
              </a:rPr>
              <a:t>CondEx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changes</a:t>
            </a:r>
          </a:p>
          <a:p>
            <a:r>
              <a:rPr lang="en-US" sz="2000" b="1" dirty="0"/>
              <a:t>       </a:t>
            </a:r>
            <a:r>
              <a:rPr lang="en-US" sz="2000" b="1" i="1" dirty="0" err="1">
                <a:solidFill>
                  <a:srgbClr val="0070C0"/>
                </a:solidFill>
              </a:rPr>
              <a:t>PCWrite</a:t>
            </a:r>
            <a:r>
              <a:rPr lang="en-US" sz="2000" dirty="0"/>
              <a:t>, </a:t>
            </a:r>
            <a:r>
              <a:rPr lang="en-US" sz="2000" b="1" i="1" dirty="0" err="1">
                <a:solidFill>
                  <a:srgbClr val="0070C0"/>
                </a:solidFill>
              </a:rPr>
              <a:t>RegWrite</a:t>
            </a:r>
            <a:r>
              <a:rPr lang="en-US" sz="2000" dirty="0"/>
              <a:t>, and </a:t>
            </a:r>
          </a:p>
          <a:p>
            <a:r>
              <a:rPr lang="en-US" sz="2000" b="1" dirty="0"/>
              <a:t>       </a:t>
            </a:r>
            <a:r>
              <a:rPr lang="en-US" sz="2000" b="1" i="1" dirty="0" err="1">
                <a:solidFill>
                  <a:srgbClr val="0070C0"/>
                </a:solidFill>
              </a:rPr>
              <a:t>MemWrite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don’t see </a:t>
            </a:r>
          </a:p>
          <a:p>
            <a:r>
              <a:rPr lang="en-US" sz="2000" dirty="0"/>
              <a:t>       change till new </a:t>
            </a:r>
          </a:p>
          <a:p>
            <a:r>
              <a:rPr lang="en-US" sz="2000" dirty="0"/>
              <a:t>       instruction (Fetch state)</a:t>
            </a:r>
          </a:p>
        </p:txBody>
      </p:sp>
    </p:spTree>
    <p:extLst>
      <p:ext uri="{BB962C8B-B14F-4D97-AF65-F5344CB8AC3E}">
        <p14:creationId xmlns:p14="http://schemas.microsoft.com/office/powerpoint/2010/main" val="3999177110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3222262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Controller FSM</a:t>
            </a:r>
          </a:p>
        </p:txBody>
      </p:sp>
      <p:pic>
        <p:nvPicPr>
          <p:cNvPr id="197742" name="Picture 1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82" y="1079863"/>
            <a:ext cx="4744518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43" name="Picture 1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05000"/>
            <a:ext cx="3463925" cy="231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338186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cycles: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cycles: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cycles: </a:t>
            </a:r>
            <a:r>
              <a:rPr lang="en-US" sz="2400" dirty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DP,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2193982980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cycles: </a:t>
            </a:r>
            <a:r>
              <a:rPr lang="en-US" sz="2400" dirty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DP,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52% data processing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2639033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cycles: </a:t>
            </a:r>
            <a:r>
              <a:rPr lang="en-US" sz="2400" dirty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DP,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data processing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Average CPI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Arial" charset="0"/>
              </a:rPr>
              <a:t>0.13</a:t>
            </a:r>
            <a:r>
              <a:rPr lang="en-US" sz="2000" dirty="0">
                <a:latin typeface="Times New Roman" pitchFamily="18" charset="0"/>
                <a:cs typeface="Arial" charset="0"/>
              </a:rPr>
              <a:t>)(3) + (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Arial" charset="0"/>
              </a:rPr>
              <a:t>0.52 + 0.10</a:t>
            </a:r>
            <a:r>
              <a:rPr lang="en-US" sz="2000" dirty="0">
                <a:latin typeface="Times New Roman" pitchFamily="18" charset="0"/>
                <a:cs typeface="Arial" charset="0"/>
              </a:rPr>
              <a:t>)(4) + (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Arial" charset="0"/>
              </a:rPr>
              <a:t>0.25</a:t>
            </a:r>
            <a:r>
              <a:rPr lang="en-US" sz="2000" dirty="0">
                <a:latin typeface="Times New Roman" pitchFamily="18" charset="0"/>
                <a:cs typeface="Arial" charset="0"/>
              </a:rPr>
              <a:t>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1763446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19328"/>
              </p:ext>
            </p:extLst>
          </p:nvPr>
        </p:nvGraphicFramePr>
        <p:xfrm>
          <a:off x="914400" y="1905000"/>
          <a:ext cx="723089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2" name="Visio" r:id="rId5" imgW="4248049" imgH="1342957" progId="Visio.Drawing.15">
                  <p:embed/>
                </p:oleObj>
              </mc:Choice>
              <mc:Fallback>
                <p:oleObj name="Visio" r:id="rId5" imgW="4248049" imgH="13429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7230893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Immed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000" b="1" i="1" baseline="-25000" dirty="0">
                <a:latin typeface="Times New Roman" pitchFamily="18" charset="0"/>
                <a:cs typeface="Arial" charset="0"/>
              </a:rPr>
              <a:t>c2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30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50292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c2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?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3647483"/>
              </p:ext>
            </p:extLst>
          </p:nvPr>
        </p:nvGraphicFramePr>
        <p:xfrm>
          <a:off x="1676400" y="1066800"/>
          <a:ext cx="6248400" cy="3990023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257007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50292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c2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]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    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[40 + 2(25) + 200 + 50]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340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39988472"/>
              </p:ext>
            </p:extLst>
          </p:nvPr>
        </p:nvGraphicFramePr>
        <p:xfrm>
          <a:off x="1676400" y="1066800"/>
          <a:ext cx="6248400" cy="3990023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05822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ARM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c2</a:t>
            </a:r>
            <a:r>
              <a:rPr lang="en-US" sz="3200" dirty="0">
                <a:latin typeface="+mj-lt"/>
                <a:cs typeface="Arial" charset="0"/>
              </a:rPr>
              <a:t> = 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b="1" dirty="0">
                <a:latin typeface="+mj-lt"/>
                <a:cs typeface="Arial" charset="0"/>
              </a:rPr>
              <a:t>?</a:t>
            </a: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4112769852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ARM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c2</a:t>
            </a:r>
            <a:r>
              <a:rPr lang="en-US" sz="3200" dirty="0">
                <a:latin typeface="+mj-lt"/>
                <a:cs typeface="Arial" charset="0"/>
              </a:rPr>
              <a:t> = 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)(4.12)(340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140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646261127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ARM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c2</a:t>
            </a:r>
            <a:r>
              <a:rPr lang="en-US" sz="3200" dirty="0">
                <a:latin typeface="+mj-lt"/>
                <a:cs typeface="Arial" charset="0"/>
              </a:rPr>
              <a:t> = 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)(4.12)(340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140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C0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(84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2929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Single-Cycle ARM Processor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031351"/>
              </p:ext>
            </p:extLst>
          </p:nvPr>
        </p:nvGraphicFramePr>
        <p:xfrm>
          <a:off x="557439" y="1143000"/>
          <a:ext cx="8230961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1" name="Visio" r:id="rId6" imgW="5010049" imgH="2667000" progId="Visio.Drawing.15">
                  <p:embed/>
                </p:oleObj>
              </mc:Choice>
              <mc:Fallback>
                <p:oleObj name="Visio" r:id="rId6" imgW="5010049" imgH="2667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7439" y="1143000"/>
                        <a:ext cx="8230961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21115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144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37829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Aim to really improve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+mj-lt"/>
                <a:cs typeface="Arial" charset="0"/>
              </a:rPr>
              <a:t>Writeback</a:t>
            </a: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ARM Processor</a:t>
            </a: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1286"/>
              </p:ext>
            </p:extLst>
          </p:nvPr>
        </p:nvGraphicFramePr>
        <p:xfrm>
          <a:off x="838200" y="838200"/>
          <a:ext cx="7391400" cy="5297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40" name="Visio" r:id="rId6" imgW="3867184" imgH="2771843" progId="Visio.Drawing.15">
                  <p:embed/>
                </p:oleObj>
              </mc:Choice>
              <mc:Fallback>
                <p:oleObj name="Visio" r:id="rId6" imgW="3867184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5297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254220"/>
              </p:ext>
            </p:extLst>
          </p:nvPr>
        </p:nvGraphicFramePr>
        <p:xfrm>
          <a:off x="762000" y="1676400"/>
          <a:ext cx="7552267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5" name="Visio" r:id="rId5" imgW="4248049" imgH="1457257" progId="Visio.Drawing.15">
                  <p:embed/>
                </p:oleObj>
              </mc:Choice>
              <mc:Fallback>
                <p:oleObj name="Visio" r:id="rId5" imgW="4248049" imgH="1457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1676400"/>
                        <a:ext cx="7552267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Address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33070"/>
              </p:ext>
            </p:extLst>
          </p:nvPr>
        </p:nvGraphicFramePr>
        <p:xfrm>
          <a:off x="533400" y="1221014"/>
          <a:ext cx="8051167" cy="3427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64" name="Visio" r:id="rId6" imgW="5638800" imgH="2400300" progId="Visio.Drawing.15">
                  <p:embed/>
                </p:oleObj>
              </mc:Choice>
              <mc:Fallback>
                <p:oleObj name="Visio" r:id="rId6" imgW="5638800" imgH="240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1221014"/>
                        <a:ext cx="8051167" cy="3427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55256"/>
              </p:ext>
            </p:extLst>
          </p:nvPr>
        </p:nvGraphicFramePr>
        <p:xfrm>
          <a:off x="838200" y="1314450"/>
          <a:ext cx="7513012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87" name="Visio" r:id="rId6" imgW="6553200" imgH="3771900" progId="Visio.Drawing.15">
                  <p:embed/>
                </p:oleObj>
              </mc:Choice>
              <mc:Fallback>
                <p:oleObj name="Visio" r:id="rId6" imgW="6553200" imgH="37719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1314450"/>
                        <a:ext cx="7513012" cy="432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40386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latin typeface="+mj-lt"/>
                <a:cs typeface="Arial" charset="0"/>
              </a:rPr>
              <a:t>WA3</a:t>
            </a:r>
            <a:r>
              <a:rPr lang="en-US" sz="3000" b="1" dirty="0">
                <a:latin typeface="+mj-lt"/>
                <a:cs typeface="Arial" charset="0"/>
              </a:rPr>
              <a:t> must arrive at same time as </a:t>
            </a:r>
            <a:r>
              <a:rPr lang="en-US" sz="3000" b="1" i="1" dirty="0"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Register file written on falling edge of </a:t>
            </a:r>
            <a:r>
              <a:rPr lang="en-US" sz="3000" b="1" i="1" dirty="0">
                <a:latin typeface="+mj-lt"/>
                <a:cs typeface="Arial" charset="0"/>
              </a:rPr>
              <a:t>CLK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760878"/>
              </p:ext>
            </p:extLst>
          </p:nvPr>
        </p:nvGraphicFramePr>
        <p:xfrm>
          <a:off x="609600" y="1295400"/>
          <a:ext cx="7963756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13" name="Visio" r:id="rId7" imgW="6562641" imgH="1695585" progId="Visio.Drawing.15">
                  <p:embed/>
                </p:oleObj>
              </mc:Choice>
              <mc:Fallback>
                <p:oleObj name="Visio" r:id="rId7" imgW="6562641" imgH="16955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1295400"/>
                        <a:ext cx="7963756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" y="5143500"/>
            <a:ext cx="8991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Remove adder by using </a:t>
            </a:r>
            <a:r>
              <a:rPr lang="en-US" sz="2400" b="1" i="1" dirty="0">
                <a:latin typeface="+mj-lt"/>
                <a:cs typeface="Arial" charset="0"/>
              </a:rPr>
              <a:t>PCPlus4F</a:t>
            </a:r>
            <a:r>
              <a:rPr lang="en-US" sz="2400" b="1" dirty="0">
                <a:latin typeface="+mj-lt"/>
                <a:cs typeface="Arial" charset="0"/>
              </a:rPr>
              <a:t> after </a:t>
            </a:r>
            <a:r>
              <a:rPr lang="en-US" sz="2400" b="1" i="1" dirty="0">
                <a:latin typeface="+mj-lt"/>
                <a:cs typeface="Arial" charset="0"/>
              </a:rPr>
              <a:t>PC</a:t>
            </a:r>
            <a:r>
              <a:rPr lang="en-US" sz="2400" b="1" dirty="0">
                <a:latin typeface="+mj-lt"/>
                <a:cs typeface="Arial" charset="0"/>
              </a:rPr>
              <a:t> has been updated to </a:t>
            </a:r>
            <a:r>
              <a:rPr lang="en-US" sz="2400" b="1" i="1" dirty="0">
                <a:latin typeface="+mj-lt"/>
                <a:cs typeface="Arial" charset="0"/>
              </a:rPr>
              <a:t>PC</a:t>
            </a:r>
            <a:r>
              <a:rPr lang="en-US" sz="2400" b="1" dirty="0">
                <a:latin typeface="+mj-lt"/>
                <a:cs typeface="Arial" charset="0"/>
              </a:rPr>
              <a:t>+4</a:t>
            </a:r>
            <a:endParaRPr lang="en-US" sz="2400" b="1" i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Optimized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030225"/>
              </p:ext>
            </p:extLst>
          </p:nvPr>
        </p:nvGraphicFramePr>
        <p:xfrm>
          <a:off x="686758" y="3048000"/>
          <a:ext cx="7963756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15" name="Visio" r:id="rId7" imgW="6562641" imgH="1695585" progId="Visio.Drawing.15">
                  <p:embed/>
                </p:oleObj>
              </mc:Choice>
              <mc:Fallback>
                <p:oleObj name="Visio" r:id="rId7" imgW="6562641" imgH="16955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758" y="3048000"/>
                        <a:ext cx="7963756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730647"/>
              </p:ext>
            </p:extLst>
          </p:nvPr>
        </p:nvGraphicFramePr>
        <p:xfrm>
          <a:off x="685800" y="914400"/>
          <a:ext cx="79644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16" name="Visio" r:id="rId9" imgW="6591233" imgH="1790700" progId="Visio.Drawing.15">
                  <p:embed/>
                </p:oleObj>
              </mc:Choice>
              <mc:Fallback>
                <p:oleObj name="Visio" r:id="rId9" imgW="6591233" imgH="17907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79644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331291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112603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Control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74604"/>
              </p:ext>
            </p:extLst>
          </p:nvPr>
        </p:nvGraphicFramePr>
        <p:xfrm>
          <a:off x="914400" y="1099456"/>
          <a:ext cx="7836771" cy="3929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36" name="Visio" r:id="rId7" imgW="6572351" imgH="3295785" progId="Visio.Drawing.15">
                  <p:embed/>
                </p:oleObj>
              </mc:Choice>
              <mc:Fallback>
                <p:oleObj name="Visio" r:id="rId7" imgW="6572351" imgH="32957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9456"/>
                        <a:ext cx="7836771" cy="3929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 Hazards</a:t>
            </a: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7754"/>
              </p:ext>
            </p:extLst>
          </p:nvPr>
        </p:nvGraphicFramePr>
        <p:xfrm>
          <a:off x="609600" y="1414462"/>
          <a:ext cx="7695960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9" name="Visio" r:id="rId7" imgW="4886241" imgH="1714500" progId="Visio.Drawing.15">
                  <p:embed/>
                </p:oleObj>
              </mc:Choice>
              <mc:Fallback>
                <p:oleObj name="Visio" r:id="rId7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1414462"/>
                        <a:ext cx="7695960" cy="270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>
                <a:latin typeface="Courier New" pitchFamily="49" charset="0"/>
              </a:rPr>
              <a:t>NOP</a:t>
            </a:r>
            <a:r>
              <a:rPr lang="en-US" dirty="0"/>
              <a:t>s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8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Insert enough NOPs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Compile-Time Hazard Elimination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326240"/>
              </p:ext>
            </p:extLst>
          </p:nvPr>
        </p:nvGraphicFramePr>
        <p:xfrm>
          <a:off x="1066799" y="2495550"/>
          <a:ext cx="7409089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84" name="Visio" r:id="rId8" imgW="5772049" imgH="2419485" progId="Visio.Drawing.15">
                  <p:embed/>
                </p:oleObj>
              </mc:Choice>
              <mc:Fallback>
                <p:oleObj name="Visio" r:id="rId8" imgW="5772049" imgH="2419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799" y="2495550"/>
                        <a:ext cx="7409089" cy="314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834288"/>
              </p:ext>
            </p:extLst>
          </p:nvPr>
        </p:nvGraphicFramePr>
        <p:xfrm>
          <a:off x="685800" y="1295400"/>
          <a:ext cx="803529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8" name="Visio" r:id="rId7" imgW="4886241" imgH="1714500" progId="Visio.Drawing.15">
                  <p:embed/>
                </p:oleObj>
              </mc:Choice>
              <mc:Fallback>
                <p:oleObj name="Visio" r:id="rId7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" y="1295400"/>
                        <a:ext cx="803529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802721"/>
              </p:ext>
            </p:extLst>
          </p:nvPr>
        </p:nvGraphicFramePr>
        <p:xfrm>
          <a:off x="914400" y="2038350"/>
          <a:ext cx="7187309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38" name="Visio" r:id="rId6" imgW="4714959" imgH="1562100" progId="Visio.Drawing.15">
                  <p:embed/>
                </p:oleObj>
              </mc:Choice>
              <mc:Fallback>
                <p:oleObj name="Visio" r:id="rId6" imgW="4714959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038350"/>
                        <a:ext cx="7187309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99536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</a:t>
            </a:r>
            <a:r>
              <a:rPr lang="en-US" sz="4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200" dirty="0">
                <a:solidFill>
                  <a:schemeClr val="bg1"/>
                </a:solidFill>
              </a:rPr>
              <a:t> Mem Read</a:t>
            </a: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3434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 if register read in Execute stage matches register written in Memory or </a:t>
            </a:r>
            <a:r>
              <a:rPr lang="en-US" sz="2200" dirty="0" err="1"/>
              <a:t>Writeback</a:t>
            </a:r>
            <a:r>
              <a:rPr lang="en-US" sz="2200" dirty="0"/>
              <a:t> stage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If so, forward result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834288"/>
              </p:ext>
            </p:extLst>
          </p:nvPr>
        </p:nvGraphicFramePr>
        <p:xfrm>
          <a:off x="685800" y="1295400"/>
          <a:ext cx="8035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28" name="Visio" r:id="rId7" imgW="4886241" imgH="1714500" progId="Visio.Drawing.15">
                  <p:embed/>
                </p:oleObj>
              </mc:Choice>
              <mc:Fallback>
                <p:oleObj name="Visio" r:id="rId7" imgW="4886241" imgH="17145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359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89567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749092"/>
              </p:ext>
            </p:extLst>
          </p:nvPr>
        </p:nvGraphicFramePr>
        <p:xfrm>
          <a:off x="624055" y="990600"/>
          <a:ext cx="7453145" cy="463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1" name="Visio" r:id="rId7" imgW="6572351" imgH="4086157" progId="Visio.Drawing.15">
                  <p:embed/>
                </p:oleObj>
              </mc:Choice>
              <mc:Fallback>
                <p:oleObj name="Visio" r:id="rId7" imgW="6572351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055" y="990600"/>
                        <a:ext cx="7453145" cy="463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990600"/>
            <a:ext cx="81534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Execute</a:t>
            </a:r>
            <a:r>
              <a:rPr lang="en-US" sz="2400" dirty="0"/>
              <a:t> stage register matches </a:t>
            </a:r>
            <a:r>
              <a:rPr lang="en-US" sz="2400" b="1" dirty="0"/>
              <a:t>Memory</a:t>
            </a:r>
            <a:r>
              <a:rPr lang="en-US" sz="2400" dirty="0"/>
              <a:t> stage register?</a:t>
            </a:r>
          </a:p>
          <a:p>
            <a:r>
              <a:rPr lang="en-US" sz="2400" dirty="0"/>
              <a:t>	Match_1E_M = (RA1E == WA3M)</a:t>
            </a:r>
          </a:p>
          <a:p>
            <a:r>
              <a:rPr lang="en-US" sz="2400" dirty="0"/>
              <a:t>	Match_2E_M = (RA2E == WA3M)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Execute</a:t>
            </a:r>
            <a:r>
              <a:rPr lang="en-US" sz="2400" dirty="0"/>
              <a:t> stage register matches </a:t>
            </a:r>
            <a:r>
              <a:rPr lang="en-US" sz="2400" b="1" dirty="0" err="1"/>
              <a:t>Writeback</a:t>
            </a:r>
            <a:r>
              <a:rPr lang="en-US" sz="2400" dirty="0"/>
              <a:t> stage register?</a:t>
            </a:r>
          </a:p>
          <a:p>
            <a:r>
              <a:rPr lang="en-US" sz="2400" dirty="0"/>
              <a:t>	Match_1E_W = (RA1E == WA3W)</a:t>
            </a:r>
          </a:p>
          <a:p>
            <a:r>
              <a:rPr lang="en-US" sz="2400" dirty="0"/>
              <a:t>	Match_2E_W = (RA2E == WA3W)</a:t>
            </a:r>
          </a:p>
          <a:p>
            <a:r>
              <a:rPr lang="en-US" sz="5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matches, forward result:</a:t>
            </a:r>
          </a:p>
          <a:p>
            <a:r>
              <a:rPr lang="en-US" sz="2400" dirty="0"/>
              <a:t>       </a:t>
            </a:r>
          </a:p>
          <a:p>
            <a:r>
              <a:rPr lang="en-US" sz="2400" b="1" dirty="0"/>
              <a:t>       if          (Match_1E_M • </a:t>
            </a:r>
            <a:r>
              <a:rPr lang="en-US" sz="2400" b="1" dirty="0" err="1"/>
              <a:t>RegWriteM</a:t>
            </a:r>
            <a:r>
              <a:rPr lang="en-US" sz="2400" b="1" dirty="0"/>
              <a:t>)  	</a:t>
            </a:r>
            <a:r>
              <a:rPr lang="en-US" sz="2400" b="1" dirty="0" err="1"/>
              <a:t>ForwardAE</a:t>
            </a:r>
            <a:r>
              <a:rPr lang="en-US" sz="2400" b="1" dirty="0"/>
              <a:t> = 10; </a:t>
            </a:r>
          </a:p>
          <a:p>
            <a:r>
              <a:rPr lang="en-US" sz="2400" b="1" dirty="0"/>
              <a:t>       else if  (Match_1E_W • </a:t>
            </a:r>
            <a:r>
              <a:rPr lang="en-US" sz="2400" b="1" dirty="0" err="1"/>
              <a:t>RegWriteW</a:t>
            </a:r>
            <a:r>
              <a:rPr lang="en-US" sz="2400" b="1" dirty="0"/>
              <a:t>) 	</a:t>
            </a:r>
            <a:r>
              <a:rPr lang="en-US" sz="2400" b="1" dirty="0" err="1"/>
              <a:t>ForwardAE</a:t>
            </a:r>
            <a:r>
              <a:rPr lang="en-US" sz="2400" b="1" dirty="0"/>
              <a:t> = 01; </a:t>
            </a:r>
          </a:p>
          <a:p>
            <a:r>
              <a:rPr lang="en-US" sz="2400" b="1" dirty="0"/>
              <a:t>       else                             			</a:t>
            </a:r>
            <a:r>
              <a:rPr lang="en-US" sz="2400" b="1" dirty="0" err="1"/>
              <a:t>ForwardAE</a:t>
            </a:r>
            <a:r>
              <a:rPr lang="en-US" sz="2400" b="1" dirty="0"/>
              <a:t> = 00;</a:t>
            </a:r>
          </a:p>
          <a:p>
            <a:endParaRPr lang="en-US" sz="500" dirty="0"/>
          </a:p>
          <a:p>
            <a:r>
              <a:rPr lang="en-US" sz="2400" dirty="0"/>
              <a:t>		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288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990600"/>
            <a:ext cx="81534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Execute</a:t>
            </a:r>
            <a:r>
              <a:rPr lang="en-US" sz="2400" dirty="0"/>
              <a:t> stage register matches </a:t>
            </a:r>
            <a:r>
              <a:rPr lang="en-US" sz="2400" b="1" dirty="0"/>
              <a:t>Memory</a:t>
            </a:r>
            <a:r>
              <a:rPr lang="en-US" sz="2400" dirty="0"/>
              <a:t> stage register?</a:t>
            </a:r>
          </a:p>
          <a:p>
            <a:r>
              <a:rPr lang="en-US" sz="2400" dirty="0"/>
              <a:t>	Match_1E_M = (RA1E == WA3M)</a:t>
            </a:r>
          </a:p>
          <a:p>
            <a:r>
              <a:rPr lang="en-US" sz="2400" dirty="0"/>
              <a:t>	Match_2E_M = (RA2E == WA3M)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Execute</a:t>
            </a:r>
            <a:r>
              <a:rPr lang="en-US" sz="2400" dirty="0"/>
              <a:t> stage register matches </a:t>
            </a:r>
            <a:r>
              <a:rPr lang="en-US" sz="2400" b="1" dirty="0" err="1"/>
              <a:t>Writeback</a:t>
            </a:r>
            <a:r>
              <a:rPr lang="en-US" sz="2400" dirty="0"/>
              <a:t> stage register?</a:t>
            </a:r>
          </a:p>
          <a:p>
            <a:r>
              <a:rPr lang="en-US" sz="2400" dirty="0"/>
              <a:t>	Match_1E_W = (RA1E == WA3W)</a:t>
            </a:r>
          </a:p>
          <a:p>
            <a:r>
              <a:rPr lang="en-US" sz="2400" dirty="0"/>
              <a:t>	Match_2E_W = (RA2E == WA3W)</a:t>
            </a:r>
          </a:p>
          <a:p>
            <a:r>
              <a:rPr lang="en-US" sz="5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matches, forward result:</a:t>
            </a:r>
          </a:p>
          <a:p>
            <a:r>
              <a:rPr lang="en-US" sz="2400" dirty="0"/>
              <a:t>       </a:t>
            </a:r>
          </a:p>
          <a:p>
            <a:r>
              <a:rPr lang="en-US" sz="2400" b="1" dirty="0"/>
              <a:t>       if          (Match_1E_M • </a:t>
            </a:r>
            <a:r>
              <a:rPr lang="en-US" sz="2400" b="1" dirty="0" err="1"/>
              <a:t>RegWriteM</a:t>
            </a:r>
            <a:r>
              <a:rPr lang="en-US" sz="2400" b="1" dirty="0"/>
              <a:t>)  	</a:t>
            </a:r>
            <a:r>
              <a:rPr lang="en-US" sz="2400" b="1" dirty="0" err="1"/>
              <a:t>ForwardAE</a:t>
            </a:r>
            <a:r>
              <a:rPr lang="en-US" sz="2400" b="1" dirty="0"/>
              <a:t> = 10; </a:t>
            </a:r>
          </a:p>
          <a:p>
            <a:r>
              <a:rPr lang="en-US" sz="2400" b="1" dirty="0"/>
              <a:t>       else if  (Match_1E_W • </a:t>
            </a:r>
            <a:r>
              <a:rPr lang="en-US" sz="2400" b="1" dirty="0" err="1"/>
              <a:t>RegWriteW</a:t>
            </a:r>
            <a:r>
              <a:rPr lang="en-US" sz="2400" b="1" dirty="0"/>
              <a:t>) 	</a:t>
            </a:r>
            <a:r>
              <a:rPr lang="en-US" sz="2400" b="1" dirty="0" err="1"/>
              <a:t>ForwardAE</a:t>
            </a:r>
            <a:r>
              <a:rPr lang="en-US" sz="2400" b="1" dirty="0"/>
              <a:t> = 01; </a:t>
            </a:r>
          </a:p>
          <a:p>
            <a:r>
              <a:rPr lang="en-US" sz="2400" b="1" dirty="0"/>
              <a:t>       else                             			</a:t>
            </a:r>
            <a:r>
              <a:rPr lang="en-US" sz="2400" b="1" dirty="0" err="1"/>
              <a:t>ForwardAE</a:t>
            </a:r>
            <a:r>
              <a:rPr lang="en-US" sz="2400" b="1" dirty="0"/>
              <a:t> = 00;</a:t>
            </a:r>
          </a:p>
          <a:p>
            <a:endParaRPr lang="en-US" sz="500" dirty="0"/>
          </a:p>
          <a:p>
            <a:r>
              <a:rPr lang="en-US" sz="2400" dirty="0"/>
              <a:t>		</a:t>
            </a:r>
            <a:r>
              <a:rPr lang="en-US" sz="2400" b="1" dirty="0" err="1">
                <a:solidFill>
                  <a:srgbClr val="0070C0"/>
                </a:solidFill>
              </a:rPr>
              <a:t>ForwardBE</a:t>
            </a:r>
            <a:r>
              <a:rPr lang="en-US" sz="2400" b="1" dirty="0">
                <a:solidFill>
                  <a:srgbClr val="0070C0"/>
                </a:solidFill>
              </a:rPr>
              <a:t> same but with Match2E</a:t>
            </a:r>
          </a:p>
        </p:txBody>
      </p:sp>
    </p:spTree>
    <p:extLst>
      <p:ext uri="{BB962C8B-B14F-4D97-AF65-F5344CB8AC3E}">
        <p14:creationId xmlns:p14="http://schemas.microsoft.com/office/powerpoint/2010/main" val="1507256853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596430"/>
              </p:ext>
            </p:extLst>
          </p:nvPr>
        </p:nvGraphicFramePr>
        <p:xfrm>
          <a:off x="152400" y="1398337"/>
          <a:ext cx="8534400" cy="2994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6" name="Visio" r:id="rId8" imgW="4886241" imgH="1714500" progId="Visio.Drawing.15">
                  <p:embed/>
                </p:oleObj>
              </mc:Choice>
              <mc:Fallback>
                <p:oleObj name="Visio" r:id="rId8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" y="1398337"/>
                        <a:ext cx="8534400" cy="2994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335558"/>
              </p:ext>
            </p:extLst>
          </p:nvPr>
        </p:nvGraphicFramePr>
        <p:xfrm>
          <a:off x="205377" y="1447800"/>
          <a:ext cx="863854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81" name="Visio" r:id="rId8" imgW="5114976" imgH="1714500" progId="Visio.Drawing.15">
                  <p:embed/>
                </p:oleObj>
              </mc:Choice>
              <mc:Fallback>
                <p:oleObj name="Visio" r:id="rId8" imgW="5114976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377" y="1447800"/>
                        <a:ext cx="8638540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08894"/>
              </p:ext>
            </p:extLst>
          </p:nvPr>
        </p:nvGraphicFramePr>
        <p:xfrm>
          <a:off x="762000" y="1066800"/>
          <a:ext cx="7784276" cy="483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05" name="Visio" r:id="rId8" imgW="6572351" imgH="4086157" progId="Visio.Drawing.15">
                  <p:embed/>
                </p:oleObj>
              </mc:Choice>
              <mc:Fallback>
                <p:oleObj name="Visio" r:id="rId8" imgW="6572351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1066800"/>
                        <a:ext cx="7784276" cy="4839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1219200"/>
            <a:ext cx="8001000" cy="4953000"/>
          </a:xfrm>
        </p:spPr>
        <p:txBody>
          <a:bodyPr>
            <a:normAutofit/>
          </a:bodyPr>
          <a:lstStyle/>
          <a:p>
            <a:r>
              <a:rPr lang="en-US" sz="2800" dirty="0"/>
              <a:t>Is either source register in the Decode stage the same as the one being written in the Execute stage?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800" i="1" dirty="0"/>
              <a:t>Match_12D_E</a:t>
            </a:r>
            <a:r>
              <a:rPr lang="en-US" sz="2800" dirty="0"/>
              <a:t> = (</a:t>
            </a:r>
            <a:r>
              <a:rPr lang="en-US" sz="2800" i="1" dirty="0"/>
              <a:t>RA1D</a:t>
            </a:r>
            <a:r>
              <a:rPr lang="en-US" sz="2800" dirty="0"/>
              <a:t> == </a:t>
            </a:r>
            <a:r>
              <a:rPr lang="en-US" sz="2800" i="1" dirty="0"/>
              <a:t>WA3E</a:t>
            </a:r>
            <a:r>
              <a:rPr lang="en-US" sz="2800" dirty="0"/>
              <a:t>) + (</a:t>
            </a:r>
            <a:r>
              <a:rPr lang="en-US" sz="2800" i="1" dirty="0"/>
              <a:t>RA2D</a:t>
            </a:r>
            <a:r>
              <a:rPr lang="en-US" sz="2800" dirty="0"/>
              <a:t> == </a:t>
            </a:r>
            <a:r>
              <a:rPr lang="en-US" sz="2800" i="1" dirty="0"/>
              <a:t>WA3E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Is a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800" dirty="0"/>
              <a:t> in the Execute stage AND </a:t>
            </a:r>
            <a:r>
              <a:rPr lang="en-US" sz="2800" i="1" dirty="0"/>
              <a:t>Match_12D_E</a:t>
            </a:r>
            <a:r>
              <a:rPr lang="en-US" sz="2800" dirty="0"/>
              <a:t>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800" i="1" dirty="0" err="1"/>
              <a:t>ldrstall</a:t>
            </a:r>
            <a:r>
              <a:rPr lang="en-US" sz="2800" dirty="0"/>
              <a:t> = </a:t>
            </a:r>
            <a:r>
              <a:rPr lang="en-US" sz="2800" i="1" dirty="0"/>
              <a:t>Match_12D_E</a:t>
            </a:r>
            <a:r>
              <a:rPr lang="en-US" sz="2800" dirty="0"/>
              <a:t> • </a:t>
            </a:r>
            <a:r>
              <a:rPr lang="en-US" sz="2800" i="1" dirty="0" err="1"/>
              <a:t>MemtoRegE</a:t>
            </a:r>
            <a:endParaRPr lang="en-US" sz="2800" i="1" dirty="0"/>
          </a:p>
          <a:p>
            <a:pPr marL="0" indent="0">
              <a:buNone/>
            </a:pPr>
            <a:r>
              <a:rPr lang="en-US" sz="2800" i="1" dirty="0" err="1"/>
              <a:t>StallF</a:t>
            </a:r>
            <a:r>
              <a:rPr lang="en-US" sz="2800" dirty="0"/>
              <a:t> = </a:t>
            </a:r>
            <a:r>
              <a:rPr lang="en-US" sz="2800" i="1" dirty="0" err="1"/>
              <a:t>StallD</a:t>
            </a:r>
            <a:r>
              <a:rPr lang="en-US" sz="2800" dirty="0"/>
              <a:t> = </a:t>
            </a:r>
            <a:r>
              <a:rPr lang="en-US" sz="2800" i="1" dirty="0" err="1"/>
              <a:t>FlushE</a:t>
            </a:r>
            <a:r>
              <a:rPr lang="en-US" sz="2800" dirty="0"/>
              <a:t> = </a:t>
            </a:r>
            <a:r>
              <a:rPr lang="en-US" sz="2800" i="1" dirty="0" err="1"/>
              <a:t>ldrstall</a:t>
            </a:r>
            <a:endParaRPr lang="en-US" sz="2800" i="1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7724503" cy="4525963"/>
          </a:xfrm>
        </p:spPr>
        <p:txBody>
          <a:bodyPr>
            <a:noAutofit/>
          </a:bodyPr>
          <a:lstStyle/>
          <a:p>
            <a:r>
              <a:rPr lang="en-US" b="1" dirty="0">
                <a:latin typeface="Courier New" pitchFamily="49" charset="0"/>
              </a:rPr>
              <a:t>B</a:t>
            </a:r>
            <a:r>
              <a:rPr lang="en-US" b="1" dirty="0"/>
              <a:t>: </a:t>
            </a:r>
          </a:p>
          <a:p>
            <a:pPr lvl="1"/>
            <a:r>
              <a:rPr lang="en-US" sz="2600" dirty="0"/>
              <a:t>branch not determined until the </a:t>
            </a:r>
            <a:r>
              <a:rPr lang="en-US" sz="2600" dirty="0" err="1"/>
              <a:t>Writeback</a:t>
            </a:r>
            <a:r>
              <a:rPr lang="en-US" sz="2600" dirty="0"/>
              <a:t> stage of pipeline</a:t>
            </a:r>
          </a:p>
          <a:p>
            <a:pPr lvl="1"/>
            <a:r>
              <a:rPr lang="en-US" sz="2600" dirty="0"/>
              <a:t>Instructions after branch fetched before branch occurs</a:t>
            </a:r>
          </a:p>
          <a:p>
            <a:pPr lvl="1"/>
            <a:r>
              <a:rPr lang="en-US" sz="2600" dirty="0"/>
              <a:t>These 4 instructions must be flushed if branch happens</a:t>
            </a:r>
          </a:p>
          <a:p>
            <a:r>
              <a:rPr lang="en-US" b="1" dirty="0"/>
              <a:t>Writes t</a:t>
            </a:r>
            <a:r>
              <a:rPr lang="en-US" b="1" dirty="0">
                <a:latin typeface="+mj-lt"/>
              </a:rPr>
              <a:t>o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b="1" dirty="0">
                <a:latin typeface="+mj-lt"/>
              </a:rPr>
              <a:t> (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R15</a:t>
            </a:r>
            <a:r>
              <a:rPr lang="en-US" b="1" dirty="0">
                <a:latin typeface="+mj-lt"/>
              </a:rPr>
              <a:t>) similar</a:t>
            </a:r>
            <a:endParaRPr lang="en-US" sz="2600" dirty="0">
              <a:latin typeface="+mj-lt"/>
            </a:endParaRP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</a:p>
        </p:txBody>
      </p:sp>
    </p:spTree>
    <p:extLst>
      <p:ext uri="{BB962C8B-B14F-4D97-AF65-F5344CB8AC3E}">
        <p14:creationId xmlns:p14="http://schemas.microsoft.com/office/powerpoint/2010/main" val="1001441083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633297"/>
              </p:ext>
            </p:extLst>
          </p:nvPr>
        </p:nvGraphicFramePr>
        <p:xfrm>
          <a:off x="838200" y="990600"/>
          <a:ext cx="775710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5" name="Visio" r:id="rId9" imgW="5953041" imgH="2514600" progId="Visio.Drawing.15">
                  <p:embed/>
                </p:oleObj>
              </mc:Choice>
              <mc:Fallback>
                <p:oleObj name="Visio" r:id="rId9" imgW="5953041" imgH="2514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990600"/>
                        <a:ext cx="7757102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886097" y="4343400"/>
            <a:ext cx="8181703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r>
              <a:rPr lang="en-US" sz="2600" dirty="0"/>
              <a:t>number of instruction flushed when branch is taken (4)</a:t>
            </a:r>
          </a:p>
          <a:p>
            <a:r>
              <a:rPr lang="en-US" sz="2600" dirty="0"/>
              <a:t>May be reduced by determining BTA earlier</a:t>
            </a:r>
          </a:p>
        </p:txBody>
      </p:sp>
    </p:spTree>
    <p:extLst>
      <p:ext uri="{BB962C8B-B14F-4D97-AF65-F5344CB8AC3E}">
        <p14:creationId xmlns:p14="http://schemas.microsoft.com/office/powerpoint/2010/main" val="31435130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152820"/>
              </p:ext>
            </p:extLst>
          </p:nvPr>
        </p:nvGraphicFramePr>
        <p:xfrm>
          <a:off x="914400" y="1905000"/>
          <a:ext cx="7210309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1" name="Visio" r:id="rId5" imgW="4886241" imgH="1562100" progId="Visio.Drawing.15">
                  <p:embed/>
                </p:oleObj>
              </mc:Choice>
              <mc:Fallback>
                <p:oleObj name="Visio" r:id="rId5" imgW="4886241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7210309" cy="230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PC Increment</a:t>
            </a: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Early Branch Resolution</a:t>
            </a:r>
          </a:p>
        </p:txBody>
      </p:sp>
      <p:sp>
        <p:nvSpPr>
          <p:cNvPr id="9" name="Rectangle 8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44880" y="1143000"/>
            <a:ext cx="8181703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Determine BTA in Execute stage</a:t>
            </a:r>
          </a:p>
          <a:p>
            <a:pPr lvl="1"/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penalty = 2 cycles</a:t>
            </a:r>
          </a:p>
          <a:p>
            <a:r>
              <a:rPr lang="en-US" b="1" dirty="0"/>
              <a:t>Hardware changes</a:t>
            </a:r>
          </a:p>
          <a:p>
            <a:pPr lvl="1"/>
            <a:r>
              <a:rPr lang="en-US" sz="2400" dirty="0"/>
              <a:t>Add a branch multiplexer before </a:t>
            </a:r>
            <a:r>
              <a:rPr lang="en-US" sz="2400" i="1" dirty="0"/>
              <a:t>PC</a:t>
            </a:r>
            <a:r>
              <a:rPr lang="en-US" sz="2400" dirty="0"/>
              <a:t> register to select BTA from </a:t>
            </a:r>
            <a:r>
              <a:rPr lang="en-US" sz="2400" i="1" dirty="0" err="1"/>
              <a:t>ALUResultE</a:t>
            </a:r>
            <a:endParaRPr lang="en-US" sz="2400" dirty="0"/>
          </a:p>
          <a:p>
            <a:pPr lvl="1"/>
            <a:r>
              <a:rPr lang="en-US" sz="2400" dirty="0"/>
              <a:t>Add </a:t>
            </a:r>
            <a:r>
              <a:rPr lang="en-US" sz="2400" i="1" dirty="0" err="1"/>
              <a:t>BranchTakenE</a:t>
            </a:r>
            <a:r>
              <a:rPr lang="en-US" sz="2400" dirty="0"/>
              <a:t> select signal for this multiplexer (only asserted if branch condition satisfied)</a:t>
            </a:r>
          </a:p>
          <a:p>
            <a:pPr lvl="1"/>
            <a:r>
              <a:rPr lang="en-US" sz="2400" i="1" dirty="0" err="1"/>
              <a:t>PCSrcW</a:t>
            </a:r>
            <a:r>
              <a:rPr lang="en-US" sz="2400" dirty="0"/>
              <a:t> now only asserted for writes to </a:t>
            </a:r>
            <a:r>
              <a:rPr lang="en-US" sz="2400" i="1" dirty="0"/>
              <a:t>PC</a:t>
            </a:r>
            <a:r>
              <a:rPr lang="en-US" sz="2400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Pipelined processor with Early BTA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49373"/>
              </p:ext>
            </p:extLst>
          </p:nvPr>
        </p:nvGraphicFramePr>
        <p:xfrm>
          <a:off x="762000" y="990600"/>
          <a:ext cx="7915564" cy="476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3" name="Visio" r:id="rId8" imgW="6781935" imgH="4086157" progId="Visio.Drawing.15">
                  <p:embed/>
                </p:oleObj>
              </mc:Choice>
              <mc:Fallback>
                <p:oleObj name="Visio" r:id="rId8" imgW="6781935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990600"/>
                        <a:ext cx="7915564" cy="4769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074361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 with Early BTA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900176"/>
              </p:ext>
            </p:extLst>
          </p:nvPr>
        </p:nvGraphicFramePr>
        <p:xfrm>
          <a:off x="990600" y="1066800"/>
          <a:ext cx="79248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8" name="Visio" r:id="rId8" imgW="5943600" imgH="2514600" progId="Visio.Drawing.15">
                  <p:embed/>
                </p:oleObj>
              </mc:Choice>
              <mc:Fallback>
                <p:oleObj name="Visio" r:id="rId8" imgW="5943600" imgH="2514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90600" y="1066800"/>
                        <a:ext cx="79248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7742017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sz="3700" b="1" i="1" dirty="0" err="1"/>
              <a:t>PCWrPendingF</a:t>
            </a:r>
            <a:r>
              <a:rPr lang="en-US" sz="3700" b="1" dirty="0"/>
              <a:t> = 1</a:t>
            </a:r>
            <a:r>
              <a:rPr lang="en-US" sz="3700" dirty="0"/>
              <a:t> if write to </a:t>
            </a:r>
            <a:r>
              <a:rPr lang="en-US" sz="3700" i="1" dirty="0"/>
              <a:t>PC</a:t>
            </a:r>
            <a:r>
              <a:rPr lang="en-US" sz="3700" dirty="0"/>
              <a:t> in Decode, Execute or Memory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PCWrPendingF</a:t>
            </a:r>
            <a:r>
              <a:rPr lang="en-US" dirty="0"/>
              <a:t> = </a:t>
            </a:r>
            <a:r>
              <a:rPr lang="en-US" i="1" dirty="0" err="1"/>
              <a:t>PCSrcD</a:t>
            </a:r>
            <a:r>
              <a:rPr lang="en-US" dirty="0"/>
              <a:t> + </a:t>
            </a:r>
            <a:r>
              <a:rPr lang="en-US" i="1" dirty="0" err="1"/>
              <a:t>PCSrcE</a:t>
            </a:r>
            <a:r>
              <a:rPr lang="en-US" dirty="0"/>
              <a:t> + </a:t>
            </a:r>
            <a:r>
              <a:rPr lang="en-US" i="1" dirty="0" err="1"/>
              <a:t>PCSrcM</a:t>
            </a: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3700" b="1" dirty="0"/>
              <a:t>Stall Fetch</a:t>
            </a:r>
            <a:r>
              <a:rPr lang="en-US" sz="3700" dirty="0"/>
              <a:t> if </a:t>
            </a:r>
            <a:r>
              <a:rPr lang="en-US" sz="3700" i="1" dirty="0" err="1"/>
              <a:t>PCWrPendingF</a:t>
            </a:r>
            <a:endParaRPr lang="en-US" sz="37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StallF</a:t>
            </a:r>
            <a:r>
              <a:rPr lang="en-US" dirty="0"/>
              <a:t> = </a:t>
            </a:r>
            <a:r>
              <a:rPr lang="en-US" dirty="0" err="1"/>
              <a:t>ldrStallD</a:t>
            </a:r>
            <a:r>
              <a:rPr lang="en-US" dirty="0"/>
              <a:t> + </a:t>
            </a:r>
            <a:r>
              <a:rPr lang="en-US" dirty="0" err="1"/>
              <a:t>PCWrPendingF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3700" b="1" dirty="0"/>
              <a:t>Flush Decode</a:t>
            </a:r>
            <a:r>
              <a:rPr lang="en-US" sz="3700" dirty="0"/>
              <a:t> if </a:t>
            </a:r>
            <a:r>
              <a:rPr lang="en-US" sz="3700" i="1" dirty="0" err="1"/>
              <a:t>PCWrPendingF</a:t>
            </a:r>
            <a:r>
              <a:rPr lang="en-US" sz="3700" dirty="0"/>
              <a:t> OR </a:t>
            </a:r>
            <a:r>
              <a:rPr lang="en-US" sz="3700" i="1" dirty="0"/>
              <a:t>PC</a:t>
            </a:r>
            <a:r>
              <a:rPr lang="en-US" sz="3700" dirty="0"/>
              <a:t> is written in </a:t>
            </a:r>
            <a:r>
              <a:rPr lang="en-US" sz="3700" dirty="0" err="1"/>
              <a:t>Writeback</a:t>
            </a:r>
            <a:r>
              <a:rPr lang="en-US" sz="3700" dirty="0"/>
              <a:t> OR branch is taken</a:t>
            </a:r>
            <a:endParaRPr lang="en-US" sz="3700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FlushD</a:t>
            </a:r>
            <a:r>
              <a:rPr lang="en-US" dirty="0"/>
              <a:t> = </a:t>
            </a:r>
            <a:r>
              <a:rPr lang="en-US" i="1" dirty="0" err="1"/>
              <a:t>PCWrPendingF</a:t>
            </a:r>
            <a:r>
              <a:rPr lang="en-US" dirty="0"/>
              <a:t> + </a:t>
            </a:r>
            <a:r>
              <a:rPr lang="en-US" i="1" dirty="0" err="1"/>
              <a:t>PCSrcW</a:t>
            </a:r>
            <a:r>
              <a:rPr lang="en-US" dirty="0"/>
              <a:t> + </a:t>
            </a:r>
            <a:r>
              <a:rPr lang="en-US" i="1" dirty="0" err="1"/>
              <a:t>BranchTakenE</a:t>
            </a:r>
            <a:endParaRPr lang="en-US" i="1" dirty="0"/>
          </a:p>
          <a:p>
            <a:endParaRPr lang="en-US" sz="1400" dirty="0"/>
          </a:p>
          <a:p>
            <a:r>
              <a:rPr lang="en-US" sz="3700" b="1" dirty="0"/>
              <a:t>Flush Execute</a:t>
            </a:r>
            <a:r>
              <a:rPr lang="en-US" sz="3700" dirty="0"/>
              <a:t> if branch is taken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/>
              <a:t>FlushE</a:t>
            </a:r>
            <a:r>
              <a:rPr lang="en-US" dirty="0"/>
              <a:t> = </a:t>
            </a:r>
            <a:r>
              <a:rPr lang="en-US" i="1" dirty="0" err="1"/>
              <a:t>ldrStallD</a:t>
            </a:r>
            <a:r>
              <a:rPr lang="en-US" dirty="0"/>
              <a:t> + </a:t>
            </a:r>
            <a:r>
              <a:rPr lang="en-US" i="1" dirty="0" err="1"/>
              <a:t>BranchTakenE</a:t>
            </a:r>
            <a:endParaRPr lang="en-US" i="1" dirty="0"/>
          </a:p>
          <a:p>
            <a:pPr marL="0" indent="0">
              <a:buNone/>
            </a:pPr>
            <a:endParaRPr lang="en-US" sz="1400" i="1" dirty="0"/>
          </a:p>
          <a:p>
            <a:r>
              <a:rPr lang="en-US" sz="3700" b="1" dirty="0"/>
              <a:t>Stall Decode</a:t>
            </a:r>
            <a:r>
              <a:rPr lang="en-US" sz="3700" dirty="0"/>
              <a:t> if </a:t>
            </a:r>
            <a:r>
              <a:rPr lang="en-US" sz="3700" i="1" dirty="0" err="1"/>
              <a:t>ldrStallD</a:t>
            </a:r>
            <a:r>
              <a:rPr lang="en-US" sz="3700" dirty="0"/>
              <a:t> (as before)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StallD</a:t>
            </a:r>
            <a:r>
              <a:rPr lang="en-US" dirty="0"/>
              <a:t> = </a:t>
            </a:r>
            <a:r>
              <a:rPr lang="en-US" i="1" dirty="0" err="1"/>
              <a:t>ldrStallD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Control Stalling Logic</a:t>
            </a: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31058"/>
            <a:ext cx="792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+mj-lt"/>
              </a:rPr>
              <a:t>ARM Pipelined Processor with Hazard Unit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570421"/>
              </p:ext>
            </p:extLst>
          </p:nvPr>
        </p:nvGraphicFramePr>
        <p:xfrm>
          <a:off x="609600" y="990600"/>
          <a:ext cx="809389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10" name="Visio" r:id="rId8" imgW="6781935" imgH="4086157" progId="Visio.Drawing.15">
                  <p:embed/>
                </p:oleObj>
              </mc:Choice>
              <mc:Fallback>
                <p:oleObj name="Visio" r:id="rId8" imgW="6781935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990600"/>
                        <a:ext cx="8093897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105753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</a:t>
            </a:r>
            <a:r>
              <a:rPr lang="en-US" sz="1800">
                <a:latin typeface="+mj-lt"/>
                <a:cs typeface="Arial" charset="0"/>
              </a:rPr>
              <a:t>data processing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</a:t>
            </a:r>
            <a:r>
              <a:rPr lang="en-US" dirty="0">
                <a:latin typeface="+mj-lt"/>
                <a:cs typeface="Arial" charset="0"/>
              </a:rPr>
              <a:t>data processing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+mj-lt"/>
                <a:cs typeface="Arial" charset="0"/>
              </a:rPr>
              <a:t>Average CPI = </a:t>
            </a:r>
            <a:r>
              <a:rPr lang="en-US" sz="20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000" b="1" dirty="0">
                <a:latin typeface="+mj-lt"/>
                <a:cs typeface="Arial" charset="0"/>
              </a:rPr>
              <a:t>  = 1.23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2905790049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	= max [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Decode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+ 2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 ]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Writeback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5165850"/>
              </p:ext>
            </p:extLst>
          </p:nvPr>
        </p:nvGraphicFramePr>
        <p:xfrm>
          <a:off x="1371600" y="1066800"/>
          <a:ext cx="6934200" cy="326136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96453" y="4572000"/>
            <a:ext cx="668554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Cycle time: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>
                <a:latin typeface="Times New Roman" pitchFamily="18" charset="0"/>
                <a:cs typeface="Arial" charset="0"/>
              </a:rPr>
              <a:t>c3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?</a:t>
            </a: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579523"/>
              </p:ext>
            </p:extLst>
          </p:nvPr>
        </p:nvGraphicFramePr>
        <p:xfrm>
          <a:off x="1371600" y="1066800"/>
          <a:ext cx="6934200" cy="326136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96453" y="4572000"/>
            <a:ext cx="668554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Cycle time: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>
                <a:latin typeface="Times New Roman" pitchFamily="18" charset="0"/>
                <a:cs typeface="Arial" charset="0"/>
              </a:rPr>
              <a:t>c3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Times New Roman" pitchFamily="18" charset="0"/>
                <a:cs typeface="Arial" charset="0"/>
              </a:rPr>
              <a:t>    		     = 2[100 + 50]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300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2545659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PC can be source/destination of instruction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629439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24" name="Visio" r:id="rId5" imgW="5000608" imgH="1562100" progId="Visio.Drawing.15">
                  <p:embed/>
                </p:oleObj>
              </mc:Choice>
              <mc:Fallback>
                <p:oleObj name="Visio" r:id="rId5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Access to PC</a:t>
            </a:r>
          </a:p>
        </p:txBody>
      </p:sp>
    </p:spTree>
    <p:extLst>
      <p:ext uri="{BB962C8B-B14F-4D97-AF65-F5344CB8AC3E}">
        <p14:creationId xmlns:p14="http://schemas.microsoft.com/office/powerpoint/2010/main" val="249738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)(1.23)(300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36.9 seconds</a:t>
            </a:r>
            <a:endParaRPr lang="en-US" sz="3000" b="1" i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6575226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36.9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Processor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Micro-operations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</p:spPr>
        <p:txBody>
          <a:bodyPr>
            <a:noAutofit/>
          </a:bodyPr>
          <a:lstStyle/>
          <a:p>
            <a:r>
              <a:rPr lang="en-US" sz="2400" dirty="0"/>
              <a:t>Decompose more complex instructions into a series of simple instructions called </a:t>
            </a:r>
            <a:r>
              <a:rPr lang="en-US" sz="2400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dirty="0"/>
              <a:t>At run-time, complex instructions are decoded into one or more micro-ops</a:t>
            </a:r>
          </a:p>
          <a:p>
            <a:r>
              <a:rPr lang="en-US" sz="2400" dirty="0"/>
              <a:t>Used heavily in CISC (complex instruction set computer) architectures (e.g., x86)</a:t>
            </a:r>
          </a:p>
          <a:p>
            <a:r>
              <a:rPr lang="en-US" sz="2400" dirty="0"/>
              <a:t>Used for some ARM instructions, for 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>
                <a:solidFill>
                  <a:srgbClr val="0070C0"/>
                </a:solidFill>
              </a:rPr>
              <a:t>Complex Op			Micro-op Sequence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LDR R1, [R2], #4	LDR R1, [R2]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ADD R2, R2, #4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u-ops, would need 2nd write port on the register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</a:p>
        </p:txBody>
      </p:sp>
    </p:spTree>
    <p:extLst>
      <p:ext uri="{BB962C8B-B14F-4D97-AF65-F5344CB8AC3E}">
        <p14:creationId xmlns:p14="http://schemas.microsoft.com/office/powerpoint/2010/main" val="2951570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001000" cy="5181600"/>
          </a:xfrm>
        </p:spPr>
        <p:txBody>
          <a:bodyPr>
            <a:normAutofit/>
          </a:bodyPr>
          <a:lstStyle/>
          <a:p>
            <a:r>
              <a:rPr lang="en-US" sz="2800" dirty="0"/>
              <a:t>Allow for dense code (fewer memory accesses)</a:t>
            </a:r>
          </a:p>
          <a:p>
            <a:r>
              <a:rPr lang="en-US" sz="2800" dirty="0">
                <a:latin typeface="+mj-lt"/>
                <a:cs typeface="Courier New" panose="02070309020205020404" pitchFamily="49" charset="0"/>
              </a:rPr>
              <a:t>Yet preserve simplicity of RISC hardware</a:t>
            </a:r>
          </a:p>
          <a:p>
            <a:r>
              <a:rPr lang="en-US" sz="2800" dirty="0">
                <a:latin typeface="+mj-lt"/>
                <a:cs typeface="Courier New" panose="02070309020205020404" pitchFamily="49" charset="0"/>
              </a:rPr>
              <a:t>ARM strikes balance by choosing instructions that:</a:t>
            </a:r>
          </a:p>
          <a:p>
            <a:pPr lvl="1"/>
            <a:r>
              <a:rPr lang="en-US" sz="2400" dirty="0">
                <a:latin typeface="+mj-lt"/>
                <a:cs typeface="Courier New" panose="02070309020205020404" pitchFamily="49" charset="0"/>
              </a:rPr>
              <a:t>Give better code density than pure RISC instruction sets (such as MIPS)</a:t>
            </a:r>
          </a:p>
          <a:p>
            <a:pPr lvl="1"/>
            <a:r>
              <a:rPr lang="en-US" sz="2400" dirty="0">
                <a:latin typeface="+mj-lt"/>
                <a:cs typeface="Courier New" panose="02070309020205020404" pitchFamily="49" charset="0"/>
              </a:rPr>
              <a:t>Enable more efficient decoding than CISC instruction sets (such as x86)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</a:p>
        </p:txBody>
      </p:sp>
    </p:spTree>
    <p:extLst>
      <p:ext uri="{BB962C8B-B14F-4D97-AF65-F5344CB8AC3E}">
        <p14:creationId xmlns:p14="http://schemas.microsoft.com/office/powerpoint/2010/main" val="7305333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reduces fraction 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</a:t>
            </a:r>
          </a:p>
        </p:txBody>
      </p:sp>
    </p:spTree>
    <p:extLst>
      <p:ext uri="{BB962C8B-B14F-4D97-AF65-F5344CB8AC3E}">
        <p14:creationId xmlns:p14="http://schemas.microsoft.com/office/powerpoint/2010/main" val="29969103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/>
              <a:t>Else, 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</a:t>
            </a: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MOV R1, #0		; R1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MOV R0, #0		; R0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				;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CMP R0, #10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BGE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R1, R1, R0		;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R0, R0, #1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B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 Example</a:t>
            </a: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Branch Predictor</a:t>
            </a: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PC can be source/destination of instruction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Source: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R15 must be available in Register File</a:t>
            </a:r>
          </a:p>
          <a:p>
            <a:pPr lvl="1"/>
            <a:r>
              <a:rPr lang="en-US" sz="2000" b="1" dirty="0"/>
              <a:t>PC </a:t>
            </a:r>
            <a:r>
              <a:rPr lang="en-US" sz="2000" dirty="0"/>
              <a:t>is read as the current</a:t>
            </a:r>
            <a:r>
              <a:rPr lang="en-US" sz="2000" b="1" dirty="0"/>
              <a:t> PC plus 8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55273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47" name="Visio" r:id="rId5" imgW="5000608" imgH="1562100" progId="Visio.Drawing.15">
                  <p:embed/>
                </p:oleObj>
              </mc:Choice>
              <mc:Fallback>
                <p:oleObj name="Visio" r:id="rId5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Access to PC</a:t>
            </a:r>
          </a:p>
        </p:txBody>
      </p:sp>
    </p:spTree>
    <p:extLst>
      <p:ext uri="{BB962C8B-B14F-4D97-AF65-F5344CB8AC3E}">
        <p14:creationId xmlns:p14="http://schemas.microsoft.com/office/powerpoint/2010/main" val="48404041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0015459"/>
              </p:ext>
            </p:extLst>
          </p:nvPr>
        </p:nvGraphicFramePr>
        <p:xfrm>
          <a:off x="533400" y="163195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42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3195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2-Bit Branch Predictor</a:t>
            </a: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533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56525036"/>
              </p:ext>
            </p:extLst>
          </p:nvPr>
        </p:nvGraphicFramePr>
        <p:xfrm>
          <a:off x="685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66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</a:t>
            </a: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</a:p>
        </p:txBody>
      </p:sp>
      <p:sp>
        <p:nvSpPr>
          <p:cNvPr id="1341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 Example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62761"/>
              </p:ext>
            </p:extLst>
          </p:nvPr>
        </p:nvGraphicFramePr>
        <p:xfrm>
          <a:off x="914400" y="2133600"/>
          <a:ext cx="727660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92" name="Visio" r:id="rId7" imgW="4886241" imgH="2200343" progId="Visio.Drawing.15">
                  <p:embed/>
                </p:oleObj>
              </mc:Choice>
              <mc:Fallback>
                <p:oleObj name="Visio" r:id="rId7" imgW="4886241" imgH="22003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2133600"/>
                        <a:ext cx="727660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 with Dependencies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55589"/>
              </p:ext>
            </p:extLst>
          </p:nvPr>
        </p:nvGraphicFramePr>
        <p:xfrm>
          <a:off x="1143000" y="2133600"/>
          <a:ext cx="7095504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15" name="Visio" r:id="rId7" imgW="5267376" imgH="2771843" progId="Visio.Drawing.15">
                  <p:embed/>
                </p:oleObj>
              </mc:Choice>
              <mc:Fallback>
                <p:oleObj name="Visio" r:id="rId7" imgW="5267376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0" y="2133600"/>
                        <a:ext cx="7095504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609600" y="12192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b="1" dirty="0">
                <a:solidFill>
                  <a:schemeClr val="accent1"/>
                </a:solidFill>
              </a:rPr>
              <a:t>Actual IPC:	6/5 = 1.2</a:t>
            </a: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810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</a:t>
            </a: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6096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</a:t>
            </a: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LDR  R8, [R0, #40]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 R9,  R8, R1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 R8,  R2, R3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 R10, R4, R8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ORR  R11, R5, R6</a:t>
            </a: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STR  R7, [R11, #80]</a:t>
            </a:r>
          </a:p>
        </p:txBody>
      </p:sp>
      <p:sp>
        <p:nvSpPr>
          <p:cNvPr id="1340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 Example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12999"/>
              </p:ext>
            </p:extLst>
          </p:nvPr>
        </p:nvGraphicFramePr>
        <p:xfrm>
          <a:off x="1981200" y="2743200"/>
          <a:ext cx="597188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9" name="Visio" r:id="rId8" imgW="5172159" imgH="2771843" progId="Visio.Drawing.15">
                  <p:embed/>
                </p:oleObj>
              </mc:Choice>
              <mc:Fallback>
                <p:oleObj name="Visio" r:id="rId8" imgW="5172159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1200" y="2743200"/>
                        <a:ext cx="597188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6705600" cy="4953000"/>
          </a:xfrm>
          <a:noFill/>
          <a:ln/>
        </p:spPr>
        <p:txBody>
          <a:bodyPr/>
          <a:lstStyle/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LDR  R8, [R0, #40]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 R9,  R8, R1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 R8,  R2, R3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 R10, R4, R8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ORR  R11, R5, R6</a:t>
            </a: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STR  R7, [R11, #80]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Register Renaming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111228"/>
              </p:ext>
            </p:extLst>
          </p:nvPr>
        </p:nvGraphicFramePr>
        <p:xfrm>
          <a:off x="1981200" y="3048000"/>
          <a:ext cx="612964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2" name="Visio" r:id="rId5" imgW="4657776" imgH="2200343" progId="Visio.Drawing.15">
                  <p:embed/>
                </p:oleObj>
              </mc:Choice>
              <mc:Fallback>
                <p:oleObj name="Visio" r:id="rId5" imgW="4657776" imgH="22003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200" y="3048000"/>
                        <a:ext cx="6129647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10668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SIMD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138223"/>
              </p:ext>
            </p:extLst>
          </p:nvPr>
        </p:nvGraphicFramePr>
        <p:xfrm>
          <a:off x="1066800" y="41148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6" name="Visio" r:id="rId5" imgW="4362416" imgH="1000057" progId="Visio.Drawing.15">
                  <p:embed/>
                </p:oleObj>
              </mc:Choice>
              <mc:Fallback>
                <p:oleObj name="Visio" r:id="rId5" imgW="4362416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0" y="41148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/>
              <a:t>Word processor: thread for typing, spell checking, printing</a:t>
            </a:r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Advanced Architecture Techniques</a:t>
            </a: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2192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 err="1"/>
              <a:t>Multicycle</a:t>
            </a:r>
            <a:r>
              <a:rPr lang="en-US" b="1" dirty="0"/>
              <a:t>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PC can be source/destination of instruction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Source: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R15 must be available in Register File</a:t>
            </a:r>
          </a:p>
          <a:p>
            <a:pPr lvl="1"/>
            <a:r>
              <a:rPr lang="en-US" sz="2000" b="1" dirty="0"/>
              <a:t>PC </a:t>
            </a:r>
            <a:r>
              <a:rPr lang="en-US" sz="2000" dirty="0"/>
              <a:t>is read as the current</a:t>
            </a:r>
            <a:r>
              <a:rPr lang="en-US" sz="2000" b="1" dirty="0"/>
              <a:t> PC plus 8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Destination: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Be able to write result to PC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55273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1" name="Visio" r:id="rId5" imgW="5000608" imgH="1562100" progId="Visio.Drawing.15">
                  <p:embed/>
                </p:oleObj>
              </mc:Choice>
              <mc:Fallback>
                <p:oleObj name="Visio" r:id="rId5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Access to PC</a:t>
            </a:r>
          </a:p>
        </p:txBody>
      </p:sp>
    </p:spTree>
    <p:extLst>
      <p:ext uri="{BB962C8B-B14F-4D97-AF65-F5344CB8AC3E}">
        <p14:creationId xmlns:p14="http://schemas.microsoft.com/office/powerpoint/2010/main" val="4840404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/>
              <a:t>Process:</a:t>
            </a:r>
            <a:r>
              <a:rPr lang="en-US" dirty="0"/>
              <a:t> 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/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Threading: Definitions</a:t>
            </a: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/>
              <a:t>One thread runs at at at a time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Threads in Conventional Processor</a:t>
            </a: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rgbClr val="0070C0"/>
                </a:solidFill>
              </a:rPr>
              <a:t>active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immediately</a:t>
            </a:r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increases throughput </a:t>
            </a:r>
            <a:endParaRPr lang="en-US" sz="1000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Intel calls this “</a:t>
            </a:r>
            <a:r>
              <a:rPr lang="en-US" b="1" dirty="0" err="1">
                <a:solidFill>
                  <a:srgbClr val="0070C0"/>
                </a:solidFill>
              </a:rPr>
              <a:t>hyperthreading</a:t>
            </a:r>
            <a:r>
              <a:rPr lang="en-US" b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Homogeneous:</a:t>
            </a:r>
            <a:r>
              <a:rPr lang="en-US" sz="2600" dirty="0"/>
              <a:t> multiple cores with shared main memory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Heterogeneous: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Clusters:</a:t>
            </a:r>
            <a:r>
              <a:rPr lang="en-US" sz="2600" dirty="0"/>
              <a:t> each core has 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Expand </a:t>
            </a:r>
            <a:r>
              <a:rPr lang="en-US" b="1" dirty="0" err="1">
                <a:solidFill>
                  <a:srgbClr val="0070C0"/>
                </a:solidFill>
              </a:rPr>
              <a:t>datapath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to handle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:</a:t>
            </a:r>
          </a:p>
          <a:p>
            <a:r>
              <a:rPr lang="en-US" sz="2400" dirty="0"/>
              <a:t>Write data in </a:t>
            </a:r>
            <a:r>
              <a:rPr lang="en-US" sz="2400" dirty="0">
                <a:latin typeface="Courier New" pitchFamily="49" charset="0"/>
              </a:rPr>
              <a:t>Rd</a:t>
            </a:r>
            <a:r>
              <a:rPr lang="en-US" sz="2400" dirty="0"/>
              <a:t> to memory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060300"/>
              </p:ext>
            </p:extLst>
          </p:nvPr>
        </p:nvGraphicFramePr>
        <p:xfrm>
          <a:off x="796991" y="1995488"/>
          <a:ext cx="7356409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83" name="Visio" r:id="rId5" imgW="5000608" imgH="1647757" progId="Visio.Drawing.15">
                  <p:embed/>
                </p:oleObj>
              </mc:Choice>
              <mc:Fallback>
                <p:oleObj name="Visio" r:id="rId5" imgW="5000608" imgH="16477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6991" y="1995488"/>
                        <a:ext cx="7356409" cy="2424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95800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5577183"/>
            <a:ext cx="28039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With</a:t>
            </a:r>
            <a:r>
              <a:rPr lang="en-US" sz="2400" b="1" dirty="0">
                <a:solidFill>
                  <a:srgbClr val="0070C0"/>
                </a:solidFill>
              </a:rPr>
              <a:t> immediate </a:t>
            </a:r>
            <a:r>
              <a:rPr lang="en-US" sz="2400" b="1" dirty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Read from </a:t>
            </a:r>
            <a:r>
              <a:rPr lang="en-US" sz="2000" dirty="0">
                <a:latin typeface="Courier New" pitchFamily="49" charset="0"/>
              </a:rPr>
              <a:t>Rn</a:t>
            </a:r>
            <a:r>
              <a:rPr lang="en-US" sz="2000" dirty="0"/>
              <a:t> and </a:t>
            </a:r>
            <a:r>
              <a:rPr lang="en-US" sz="2000" dirty="0">
                <a:latin typeface="Courier New" pitchFamily="49" charset="0"/>
              </a:rPr>
              <a:t>Imm8</a:t>
            </a:r>
            <a:r>
              <a:rPr lang="en-US" sz="2000" dirty="0">
                <a:latin typeface="+mj-lt"/>
              </a:rPr>
              <a:t> (</a:t>
            </a:r>
            <a:r>
              <a:rPr lang="en-US" sz="2000" i="1" dirty="0" err="1">
                <a:latin typeface="+mj-lt"/>
              </a:rPr>
              <a:t>ImmSrc</a:t>
            </a:r>
            <a:r>
              <a:rPr lang="en-US" sz="2000" dirty="0">
                <a:latin typeface="+mj-lt"/>
              </a:rPr>
              <a:t> chooses the zero-extended </a:t>
            </a:r>
            <a:r>
              <a:rPr lang="en-US" sz="2000" dirty="0">
                <a:latin typeface="Courier New" pitchFamily="49" charset="0"/>
              </a:rPr>
              <a:t>Imm8</a:t>
            </a:r>
            <a:r>
              <a:rPr lang="en-US" sz="2000" dirty="0">
                <a:latin typeface="+mj-lt"/>
              </a:rPr>
              <a:t> instead of </a:t>
            </a:r>
            <a:r>
              <a:rPr lang="en-US" sz="2000" dirty="0">
                <a:latin typeface="Courier New" pitchFamily="49" charset="0"/>
              </a:rPr>
              <a:t>Imm12</a:t>
            </a:r>
            <a:r>
              <a:rPr lang="en-US" sz="2000" dirty="0">
                <a:latin typeface="+mj-lt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>
                <a:latin typeface="Courier New" pitchFamily="49" charset="0"/>
              </a:rPr>
              <a:t>Rd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Data-processing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9045" y="3048000"/>
            <a:ext cx="8643540" cy="2818630"/>
            <a:chOff x="309045" y="3044950"/>
            <a:chExt cx="8643540" cy="2818630"/>
          </a:xfrm>
        </p:grpSpPr>
        <p:pic>
          <p:nvPicPr>
            <p:cNvPr id="7" name="Picture 6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992985" y="4051554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40100" y="4596215"/>
              <a:ext cx="1766630" cy="1228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987227" y="5449568"/>
            <a:ext cx="23903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Rd, Rn, imm8</a:t>
            </a: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With</a:t>
            </a:r>
            <a:r>
              <a:rPr lang="en-US" sz="2400" b="1" dirty="0">
                <a:solidFill>
                  <a:srgbClr val="0070C0"/>
                </a:solidFill>
              </a:rPr>
              <a:t> immediate </a:t>
            </a:r>
            <a:r>
              <a:rPr lang="en-US" sz="2400" b="1" dirty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Read from </a:t>
            </a:r>
            <a:r>
              <a:rPr lang="en-US" sz="2000" dirty="0">
                <a:latin typeface="Courier New" pitchFamily="49" charset="0"/>
              </a:rPr>
              <a:t>Rn</a:t>
            </a:r>
            <a:r>
              <a:rPr lang="en-US" sz="2000" dirty="0"/>
              <a:t> and </a:t>
            </a:r>
            <a:r>
              <a:rPr lang="en-US" sz="2000" dirty="0">
                <a:latin typeface="Courier New" pitchFamily="49" charset="0"/>
              </a:rPr>
              <a:t>Imm8</a:t>
            </a:r>
            <a:r>
              <a:rPr lang="en-US" sz="2000" dirty="0">
                <a:latin typeface="+mj-lt"/>
              </a:rPr>
              <a:t> (</a:t>
            </a:r>
            <a:r>
              <a:rPr lang="en-US" sz="2000" i="1" dirty="0" err="1">
                <a:latin typeface="+mj-lt"/>
              </a:rPr>
              <a:t>ImmSrc</a:t>
            </a:r>
            <a:r>
              <a:rPr lang="en-US" sz="2000" dirty="0">
                <a:latin typeface="+mj-lt"/>
              </a:rPr>
              <a:t> chooses the zero-extended </a:t>
            </a:r>
            <a:r>
              <a:rPr lang="en-US" sz="2000" dirty="0">
                <a:latin typeface="Courier New" pitchFamily="49" charset="0"/>
              </a:rPr>
              <a:t>Imm8</a:t>
            </a:r>
            <a:r>
              <a:rPr lang="en-US" sz="2000" dirty="0">
                <a:latin typeface="+mj-lt"/>
              </a:rPr>
              <a:t> instead of </a:t>
            </a:r>
            <a:r>
              <a:rPr lang="en-US" sz="2000" dirty="0">
                <a:latin typeface="Courier New" pitchFamily="49" charset="0"/>
              </a:rPr>
              <a:t>Imm12</a:t>
            </a:r>
            <a:r>
              <a:rPr lang="en-US" sz="2000" dirty="0">
                <a:latin typeface="+mj-lt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>
                <a:latin typeface="Courier New" pitchFamily="49" charset="0"/>
              </a:rPr>
              <a:t>Rd</a:t>
            </a:r>
            <a:endParaRPr lang="en-US" sz="20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83107"/>
              </p:ext>
            </p:extLst>
          </p:nvPr>
        </p:nvGraphicFramePr>
        <p:xfrm>
          <a:off x="838200" y="2895600"/>
          <a:ext cx="7567449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4" name="Visio" r:id="rId5" imgW="5143567" imgH="1657485" progId="Visio.Drawing.15">
                  <p:embed/>
                </p:oleObj>
              </mc:Choice>
              <mc:Fallback>
                <p:oleObj name="Visio" r:id="rId5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2895600"/>
                        <a:ext cx="7567449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Data-processing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987227" y="5449568"/>
            <a:ext cx="23903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Rd, Rn, imm8</a:t>
            </a:r>
          </a:p>
        </p:txBody>
      </p:sp>
    </p:spTree>
    <p:extLst>
      <p:ext uri="{BB962C8B-B14F-4D97-AF65-F5344CB8AC3E}">
        <p14:creationId xmlns:p14="http://schemas.microsoft.com/office/powerpoint/2010/main" val="268069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With </a:t>
            </a:r>
            <a:r>
              <a:rPr lang="en-US" sz="2400" b="1" dirty="0">
                <a:solidFill>
                  <a:srgbClr val="0070C0"/>
                </a:solidFill>
              </a:rPr>
              <a:t>register </a:t>
            </a:r>
            <a:r>
              <a:rPr lang="en-US" sz="2400" b="1" dirty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Read from </a:t>
            </a:r>
            <a:r>
              <a:rPr lang="en-US" sz="2000" dirty="0">
                <a:latin typeface="Courier New" pitchFamily="49" charset="0"/>
              </a:rPr>
              <a:t>Rn</a:t>
            </a:r>
            <a:r>
              <a:rPr lang="en-US" sz="2000" dirty="0"/>
              <a:t> and </a:t>
            </a:r>
            <a:r>
              <a:rPr lang="en-US" sz="2000" dirty="0">
                <a:latin typeface="Courier New" pitchFamily="49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(instead of </a:t>
            </a:r>
            <a:r>
              <a:rPr lang="en-US" sz="2000" dirty="0">
                <a:latin typeface="Courier New" pitchFamily="49" charset="0"/>
              </a:rPr>
              <a:t>Imm8)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>
                <a:latin typeface="Courier New" pitchFamily="49" charset="0"/>
              </a:rPr>
              <a:t>Rd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Data-processing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9045" y="2315255"/>
            <a:ext cx="8727817" cy="3548325"/>
            <a:chOff x="309045" y="2315255"/>
            <a:chExt cx="8727817" cy="3548325"/>
          </a:xfrm>
        </p:grpSpPr>
        <p:grpSp>
          <p:nvGrpSpPr>
            <p:cNvPr id="14" name="Group 13"/>
            <p:cNvGrpSpPr/>
            <p:nvPr/>
          </p:nvGrpSpPr>
          <p:grpSpPr>
            <a:xfrm>
              <a:off x="309045" y="3044950"/>
              <a:ext cx="8727817" cy="2818630"/>
              <a:chOff x="309045" y="3044950"/>
              <a:chExt cx="8727817" cy="2818630"/>
            </a:xfrm>
          </p:grpSpPr>
          <p:pic>
            <p:nvPicPr>
              <p:cNvPr id="16" name="Picture 6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45" y="3044950"/>
                <a:ext cx="8492817" cy="281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892171" y="4611428"/>
                <a:ext cx="3144691" cy="1244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071266" y="3298720"/>
                <a:ext cx="1478592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53845" y="4477125"/>
                <a:ext cx="230431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800960" y="4611428"/>
                <a:ext cx="182423" cy="161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987227" y="5449568"/>
            <a:ext cx="21146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Rd, Rn, Rm</a:t>
            </a:r>
          </a:p>
        </p:txBody>
      </p:sp>
    </p:spTree>
    <p:extLst>
      <p:ext uri="{BB962C8B-B14F-4D97-AF65-F5344CB8AC3E}">
        <p14:creationId xmlns:p14="http://schemas.microsoft.com/office/powerpoint/2010/main" val="103871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With </a:t>
            </a:r>
            <a:r>
              <a:rPr lang="en-US" sz="2400" b="1" dirty="0">
                <a:solidFill>
                  <a:srgbClr val="0070C0"/>
                </a:solidFill>
              </a:rPr>
              <a:t>register </a:t>
            </a:r>
            <a:r>
              <a:rPr lang="en-US" sz="2400" b="1" dirty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Read from </a:t>
            </a:r>
            <a:r>
              <a:rPr lang="en-US" sz="2000" dirty="0">
                <a:latin typeface="Courier New" pitchFamily="49" charset="0"/>
              </a:rPr>
              <a:t>Rn</a:t>
            </a:r>
            <a:r>
              <a:rPr lang="en-US" sz="2000" dirty="0"/>
              <a:t> and </a:t>
            </a:r>
            <a:r>
              <a:rPr lang="en-US" sz="2000" dirty="0">
                <a:latin typeface="Courier New" pitchFamily="49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(instead of </a:t>
            </a:r>
            <a:r>
              <a:rPr lang="en-US" sz="2000" dirty="0">
                <a:latin typeface="Courier New" pitchFamily="49" charset="0"/>
              </a:rPr>
              <a:t>Imm8)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>
                <a:latin typeface="Courier New" pitchFamily="49" charset="0"/>
              </a:rPr>
              <a:t>Rd</a:t>
            </a:r>
            <a:endParaRPr lang="en-US" sz="2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0014"/>
              </p:ext>
            </p:extLst>
          </p:nvPr>
        </p:nvGraphicFramePr>
        <p:xfrm>
          <a:off x="762000" y="2743200"/>
          <a:ext cx="7774371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7" name="Visio" r:id="rId5" imgW="5143567" imgH="1657485" progId="Visio.Drawing.15">
                  <p:embed/>
                </p:oleObj>
              </mc:Choice>
              <mc:Fallback>
                <p:oleObj name="Visio" r:id="rId5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2743200"/>
                        <a:ext cx="7774371" cy="250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Data-processing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5519" y="5449568"/>
            <a:ext cx="21146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Rd, Rn, Rm</a:t>
            </a:r>
          </a:p>
        </p:txBody>
      </p:sp>
    </p:spTree>
    <p:extLst>
      <p:ext uri="{BB962C8B-B14F-4D97-AF65-F5344CB8AC3E}">
        <p14:creationId xmlns:p14="http://schemas.microsoft.com/office/powerpoint/2010/main" val="205979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>
                <a:latin typeface="+mj-lt"/>
              </a:rPr>
              <a:t>     		BTA = (</a:t>
            </a:r>
            <a:r>
              <a:rPr lang="en-US" sz="2000" i="1" dirty="0" err="1">
                <a:latin typeface="+mj-lt"/>
                <a:cs typeface="Courier New" panose="02070309020205020404" pitchFamily="49" charset="0"/>
              </a:rPr>
              <a:t>ExtImm</a:t>
            </a:r>
            <a:r>
              <a:rPr lang="en-US" sz="2000" dirty="0">
                <a:latin typeface="+mj-lt"/>
              </a:rPr>
              <a:t>) + (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PC </a:t>
            </a:r>
            <a:r>
              <a:rPr lang="en-US" sz="2000" dirty="0">
                <a:latin typeface="+mj-lt"/>
              </a:rPr>
              <a:t>+ 8)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+mj-lt"/>
              </a:rPr>
              <a:t>	  	</a:t>
            </a:r>
            <a:r>
              <a:rPr lang="en-US" sz="2000" i="1" dirty="0" err="1">
                <a:latin typeface="+mj-lt"/>
              </a:rPr>
              <a:t>ExtImm</a:t>
            </a:r>
            <a:r>
              <a:rPr lang="en-US" sz="2000" i="1" dirty="0">
                <a:latin typeface="+mj-lt"/>
              </a:rPr>
              <a:t> =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000" i="1" dirty="0">
                <a:latin typeface="+mj-lt"/>
              </a:rPr>
              <a:t> &lt;&lt; 2 </a:t>
            </a:r>
            <a:r>
              <a:rPr lang="en-US" sz="2000" dirty="0">
                <a:latin typeface="+mj-lt"/>
              </a:rPr>
              <a:t>and sign-extended</a:t>
            </a:r>
            <a:r>
              <a:rPr lang="en-US" sz="2000" i="1" dirty="0">
                <a:latin typeface="+mj-l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963171"/>
              </p:ext>
            </p:extLst>
          </p:nvPr>
        </p:nvGraphicFramePr>
        <p:xfrm>
          <a:off x="838200" y="2217419"/>
          <a:ext cx="7543800" cy="243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39" name="Visio" r:id="rId5" imgW="5143567" imgH="1657485" progId="Visio.Drawing.15">
                  <p:embed/>
                </p:oleObj>
              </mc:Choice>
              <mc:Fallback>
                <p:oleObj name="Visio" r:id="rId5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2217419"/>
                        <a:ext cx="7543800" cy="2430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60" y="4648200"/>
            <a:ext cx="5290740" cy="112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62400" y="5525768"/>
            <a:ext cx="1149674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Label</a:t>
            </a: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ourier New" pitchFamily="49" charset="0"/>
              </a:rPr>
              <a:t>ExtImm</a:t>
            </a:r>
            <a:endParaRPr lang="en-US" sz="4400" dirty="0">
              <a:solidFill>
                <a:schemeClr val="bg1"/>
              </a:solidFill>
              <a:latin typeface="+mj-lt"/>
              <a:cs typeface="Courier New" pitchFamily="49" charset="0"/>
            </a:endParaRPr>
          </a:p>
        </p:txBody>
      </p:sp>
      <p:graphicFrame>
        <p:nvGraphicFramePr>
          <p:cNvPr id="6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9958872"/>
              </p:ext>
            </p:extLst>
          </p:nvPr>
        </p:nvGraphicFramePr>
        <p:xfrm>
          <a:off x="1676400" y="4191000"/>
          <a:ext cx="5486400" cy="134112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ExtImm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{24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’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b0, Instr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7:0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Zero-extended 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{20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’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b0, Instr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11:0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Zero-extended 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{6{Instr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23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}, Instr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23:0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Sign-extended 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31513"/>
              </p:ext>
            </p:extLst>
          </p:nvPr>
        </p:nvGraphicFramePr>
        <p:xfrm>
          <a:off x="196850" y="1219200"/>
          <a:ext cx="8750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6" name="Visio" r:id="rId5" imgW="5143567" imgH="1657485" progId="Visio.Drawing.15">
                  <p:embed/>
                </p:oleObj>
              </mc:Choice>
              <mc:Fallback>
                <p:oleObj name="Visio" r:id="rId5" imgW="5143567" imgH="165748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1219200"/>
                        <a:ext cx="87503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775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ARM Processor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085149"/>
              </p:ext>
            </p:extLst>
          </p:nvPr>
        </p:nvGraphicFramePr>
        <p:xfrm>
          <a:off x="557439" y="1143000"/>
          <a:ext cx="8230961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8" name="Visio" r:id="rId6" imgW="5010049" imgH="2667000" progId="Visio.Drawing.15">
                  <p:embed/>
                </p:oleObj>
              </mc:Choice>
              <mc:Fallback>
                <p:oleObj name="Visio" r:id="rId6" imgW="5010049" imgH="2667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7439" y="1143000"/>
                        <a:ext cx="8230961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67016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rgbClr val="0070C0"/>
                </a:solidFill>
              </a:rPr>
              <a:t>Datapath</a:t>
            </a:r>
            <a:r>
              <a:rPr lang="en-US" sz="2600" b="1" dirty="0">
                <a:solidFill>
                  <a:srgbClr val="0070C0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to </a:t>
            </a:r>
            <a:r>
              <a:rPr lang="en-US" sz="2200" b="1" dirty="0" err="1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5472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05600" y="2971800"/>
            <a:ext cx="200388" cy="930275"/>
            <a:chOff x="8458200" y="4513943"/>
            <a:chExt cx="304800" cy="129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953977" y="2590800"/>
            <a:ext cx="2190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Sent through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Conditional Logic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first, then to </a:t>
            </a:r>
          </a:p>
          <a:p>
            <a:r>
              <a:rPr lang="en-US" sz="2200" b="1" dirty="0" err="1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to </a:t>
            </a:r>
            <a:r>
              <a:rPr lang="en-US" sz="2200" b="1" dirty="0" err="1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02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2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990600"/>
            <a:ext cx="3657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These signals </a:t>
            </a:r>
            <a:r>
              <a:rPr lang="en-US" sz="2200" b="1" dirty="0"/>
              <a:t>change the state</a:t>
            </a:r>
            <a:r>
              <a:rPr lang="en-US" sz="2200" dirty="0"/>
              <a:t>  (PC, RF, Memory)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instruction shouldn’t execute, </a:t>
            </a:r>
            <a:r>
              <a:rPr lang="en-US" sz="2200" b="1" dirty="0"/>
              <a:t>forced to 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3977" y="2590800"/>
            <a:ext cx="2190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Sent through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Conditional Logic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first, then to </a:t>
            </a:r>
          </a:p>
          <a:p>
            <a:r>
              <a:rPr lang="en-US" sz="2200" b="1" dirty="0" err="1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05600" y="2971800"/>
            <a:ext cx="200388" cy="930275"/>
            <a:chOff x="8458200" y="4513943"/>
            <a:chExt cx="304800" cy="12954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to </a:t>
            </a:r>
            <a:r>
              <a:rPr lang="en-US" sz="2200" b="1" dirty="0" err="1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38800" y="2819400"/>
            <a:ext cx="1238977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00800" y="2438400"/>
            <a:ext cx="152400" cy="38225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9290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FlagW</a:t>
            </a:r>
            <a:r>
              <a:rPr lang="en-US" sz="2200" b="1" baseline="-25000" dirty="0"/>
              <a:t>1:0</a:t>
            </a:r>
            <a:r>
              <a:rPr lang="en-US" sz="2200" b="1" dirty="0"/>
              <a:t>:</a:t>
            </a:r>
            <a:r>
              <a:rPr lang="en-US" sz="2200" dirty="0"/>
              <a:t> Flag Write signal, asserted when </a:t>
            </a:r>
            <a:r>
              <a:rPr lang="en-US" sz="2200" i="1" dirty="0" err="1"/>
              <a:t>ALUFlags</a:t>
            </a:r>
            <a:r>
              <a:rPr lang="en-US" sz="2200" dirty="0"/>
              <a:t> should be saved (i.e., on instruction with S=1)</a:t>
            </a:r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384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FlagW</a:t>
            </a:r>
            <a:r>
              <a:rPr lang="en-US" sz="2200" b="1" baseline="-25000" dirty="0"/>
              <a:t>1:0</a:t>
            </a:r>
            <a:r>
              <a:rPr lang="en-US" sz="2200" b="1" dirty="0"/>
              <a:t>:</a:t>
            </a:r>
            <a:r>
              <a:rPr lang="en-US" sz="2200" dirty="0"/>
              <a:t> Flag Write signal, asserted when </a:t>
            </a:r>
            <a:r>
              <a:rPr lang="en-US" sz="2200" i="1" dirty="0" err="1"/>
              <a:t>ALUFlags</a:t>
            </a:r>
            <a:r>
              <a:rPr lang="en-US" sz="2200" dirty="0"/>
              <a:t> should be saved (i.e., on instruction with S=1)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urier" pitchFamily="49" charset="0"/>
              </a:rPr>
              <a:t>ADD</a:t>
            </a:r>
            <a:r>
              <a:rPr lang="en-US" sz="2200" dirty="0"/>
              <a:t>, </a:t>
            </a:r>
            <a:r>
              <a:rPr lang="en-US" sz="2200" dirty="0">
                <a:latin typeface="Courier" pitchFamily="49" charset="0"/>
              </a:rPr>
              <a:t>SUB</a:t>
            </a:r>
            <a:r>
              <a:rPr lang="en-US" sz="2200" dirty="0"/>
              <a:t> update all flags (</a:t>
            </a:r>
            <a:r>
              <a:rPr lang="en-US" sz="2200" b="1" dirty="0"/>
              <a:t>NZCV</a:t>
            </a:r>
            <a:r>
              <a:rPr lang="en-US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urier" pitchFamily="49" charset="0"/>
              </a:rPr>
              <a:t>AND</a:t>
            </a:r>
            <a:r>
              <a:rPr lang="en-US" sz="2200" dirty="0"/>
              <a:t>, </a:t>
            </a:r>
            <a:r>
              <a:rPr lang="en-US" sz="2200" dirty="0">
                <a:latin typeface="Courier" pitchFamily="49" charset="0"/>
              </a:rPr>
              <a:t>ORR</a:t>
            </a:r>
            <a:r>
              <a:rPr lang="en-US" sz="2200" dirty="0"/>
              <a:t> only update </a:t>
            </a:r>
            <a:r>
              <a:rPr lang="en-US" sz="2200" b="1" dirty="0"/>
              <a:t>NZ</a:t>
            </a:r>
            <a:r>
              <a:rPr lang="en-US" sz="2200" dirty="0"/>
              <a:t> flags</a:t>
            </a:r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29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FlagW</a:t>
            </a:r>
            <a:r>
              <a:rPr lang="en-US" sz="2200" b="1" baseline="-25000" dirty="0"/>
              <a:t>1:0</a:t>
            </a:r>
            <a:r>
              <a:rPr lang="en-US" sz="2200" b="1" dirty="0"/>
              <a:t>:</a:t>
            </a:r>
            <a:r>
              <a:rPr lang="en-US" sz="2200" dirty="0"/>
              <a:t> Flag Write signal, asserted when </a:t>
            </a:r>
            <a:r>
              <a:rPr lang="en-US" sz="2200" i="1" dirty="0" err="1"/>
              <a:t>ALUFlags</a:t>
            </a:r>
            <a:r>
              <a:rPr lang="en-US" sz="2200" dirty="0"/>
              <a:t> should be saved (i.e., on instruction with S=1)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urier" pitchFamily="49" charset="0"/>
              </a:rPr>
              <a:t>ADD</a:t>
            </a:r>
            <a:r>
              <a:rPr lang="en-US" sz="2200" dirty="0"/>
              <a:t>, </a:t>
            </a:r>
            <a:r>
              <a:rPr lang="en-US" sz="2200" dirty="0">
                <a:latin typeface="Courier" pitchFamily="49" charset="0"/>
              </a:rPr>
              <a:t>SUB</a:t>
            </a:r>
            <a:r>
              <a:rPr lang="en-US" sz="2200" dirty="0"/>
              <a:t> update all flags (</a:t>
            </a:r>
            <a:r>
              <a:rPr lang="en-US" sz="2200" b="1" dirty="0"/>
              <a:t>NZCV</a:t>
            </a:r>
            <a:r>
              <a:rPr lang="en-US" sz="2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urier" pitchFamily="49" charset="0"/>
              </a:rPr>
              <a:t>AND</a:t>
            </a:r>
            <a:r>
              <a:rPr lang="en-US" sz="2200" dirty="0"/>
              <a:t>, </a:t>
            </a:r>
            <a:r>
              <a:rPr lang="en-US" sz="2200" dirty="0">
                <a:latin typeface="Courier" pitchFamily="49" charset="0"/>
              </a:rPr>
              <a:t>ORR</a:t>
            </a:r>
            <a:r>
              <a:rPr lang="en-US" sz="2200" dirty="0"/>
              <a:t> only update </a:t>
            </a:r>
            <a:r>
              <a:rPr lang="en-US" sz="2200" b="1" dirty="0"/>
              <a:t>NZ</a:t>
            </a:r>
            <a:r>
              <a:rPr lang="en-US" sz="2200" dirty="0"/>
              <a:t>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So, two bits needed:</a:t>
            </a:r>
          </a:p>
          <a:p>
            <a:pPr lvl="1"/>
            <a:r>
              <a:rPr lang="en-US" sz="2200" b="1" i="1" dirty="0"/>
              <a:t>	FlagW</a:t>
            </a:r>
            <a:r>
              <a:rPr lang="en-US" sz="2200" b="1" baseline="-25000" dirty="0"/>
              <a:t>1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NZ </a:t>
            </a:r>
            <a:r>
              <a:rPr lang="en-US" sz="2200" dirty="0"/>
              <a:t>saved  	(</a:t>
            </a:r>
            <a:r>
              <a:rPr lang="en-US" sz="2200" i="1" dirty="0"/>
              <a:t>ALUFlags</a:t>
            </a:r>
            <a:r>
              <a:rPr lang="en-US" sz="2200" baseline="-25000" dirty="0"/>
              <a:t>3:2</a:t>
            </a:r>
            <a:r>
              <a:rPr lang="en-US" sz="2200" dirty="0"/>
              <a:t> saved)</a:t>
            </a:r>
          </a:p>
          <a:p>
            <a:pPr lvl="1"/>
            <a:r>
              <a:rPr lang="en-US" sz="2200" b="1" i="1" dirty="0"/>
              <a:t>	FlagW</a:t>
            </a:r>
            <a:r>
              <a:rPr lang="en-US" sz="2200" b="1" baseline="-25000" dirty="0"/>
              <a:t>0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CV</a:t>
            </a:r>
            <a:r>
              <a:rPr lang="en-US" sz="2200" dirty="0"/>
              <a:t> saved 	(</a:t>
            </a:r>
            <a:r>
              <a:rPr lang="en-US" sz="2200" i="1" dirty="0"/>
              <a:t>ALUFlags</a:t>
            </a:r>
            <a:r>
              <a:rPr lang="en-US" sz="2200" baseline="-25000" dirty="0"/>
              <a:t>1:0</a:t>
            </a:r>
            <a:r>
              <a:rPr lang="en-US" sz="2200" dirty="0"/>
              <a:t> saved)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29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52618" y="1098429"/>
            <a:ext cx="6924582" cy="4689745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</p:spTree>
    <p:extLst>
      <p:ext uri="{BB962C8B-B14F-4D97-AF65-F5344CB8AC3E}">
        <p14:creationId xmlns:p14="http://schemas.microsoft.com/office/powerpoint/2010/main" val="259565273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066800"/>
            <a:ext cx="7772400" cy="4721374"/>
            <a:chOff x="990600" y="1066800"/>
            <a:chExt cx="7772400" cy="4721374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029200" y="1066800"/>
              <a:ext cx="3733800" cy="30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0600" y="1066800"/>
              <a:ext cx="4267200" cy="133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58045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 Logic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</p:spTree>
    <p:extLst>
      <p:ext uri="{BB962C8B-B14F-4D97-AF65-F5344CB8AC3E}">
        <p14:creationId xmlns:p14="http://schemas.microsoft.com/office/powerpoint/2010/main" val="401179035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 Logic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</p:spTree>
    <p:extLst>
      <p:ext uri="{BB962C8B-B14F-4D97-AF65-F5344CB8AC3E}">
        <p14:creationId xmlns:p14="http://schemas.microsoft.com/office/powerpoint/2010/main" val="13350855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>
                <a:solidFill>
                  <a:srgbClr val="0070C0"/>
                </a:solidFill>
              </a:rPr>
              <a:t>Multicycle</a:t>
            </a:r>
            <a:r>
              <a:rPr lang="en-US" b="1" dirty="0">
                <a:solidFill>
                  <a:srgbClr val="0070C0"/>
                </a:solidFill>
              </a:rPr>
              <a:t>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0555331"/>
              </p:ext>
            </p:extLst>
          </p:nvPr>
        </p:nvGraphicFramePr>
        <p:xfrm>
          <a:off x="609600" y="1295400"/>
          <a:ext cx="7696196" cy="40385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9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2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9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9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034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ImmSrc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RegSrc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Imm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LDR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Main Decoder</a:t>
            </a:r>
          </a:p>
        </p:txBody>
      </p:sp>
    </p:spTree>
    <p:extLst>
      <p:ext uri="{BB962C8B-B14F-4D97-AF65-F5344CB8AC3E}">
        <p14:creationId xmlns:p14="http://schemas.microsoft.com/office/powerpoint/2010/main" val="8564793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 Logic</a:t>
            </a:r>
          </a:p>
        </p:txBody>
      </p:sp>
    </p:spTree>
    <p:extLst>
      <p:ext uri="{BB962C8B-B14F-4D97-AF65-F5344CB8AC3E}">
        <p14:creationId xmlns:p14="http://schemas.microsoft.com/office/powerpoint/2010/main" val="84107989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38" name="Picture 1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83" y="1828800"/>
            <a:ext cx="438074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0032720"/>
              </p:ext>
            </p:extLst>
          </p:nvPr>
        </p:nvGraphicFramePr>
        <p:xfrm>
          <a:off x="533400" y="1981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 Logic</a:t>
            </a:r>
          </a:p>
        </p:txBody>
      </p:sp>
    </p:spTree>
    <p:extLst>
      <p:ext uri="{BB962C8B-B14F-4D97-AF65-F5344CB8AC3E}">
        <p14:creationId xmlns:p14="http://schemas.microsoft.com/office/powerpoint/2010/main" val="210384391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5209612"/>
              </p:ext>
            </p:extLst>
          </p:nvPr>
        </p:nvGraphicFramePr>
        <p:xfrm>
          <a:off x="1066801" y="1097280"/>
          <a:ext cx="7162799" cy="3931920"/>
        </p:xfrm>
        <a:graphic>
          <a:graphicData uri="http://schemas.openxmlformats.org/drawingml/2006/table">
            <a:tbl>
              <a:tblPr/>
              <a:tblGrid>
                <a:gridCol w="101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665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31">
                <a:tc rowSpan="8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ALU Decoder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029200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0070C0"/>
                </a:solidFill>
              </a:rPr>
              <a:t>FlagW</a:t>
            </a:r>
            <a:r>
              <a:rPr lang="en-US" sz="2200" b="1" baseline="-25000" dirty="0">
                <a:solidFill>
                  <a:srgbClr val="0070C0"/>
                </a:solidFill>
              </a:rPr>
              <a:t>1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NZ</a:t>
            </a:r>
            <a:r>
              <a:rPr lang="en-US" sz="2200" dirty="0"/>
              <a:t> (</a:t>
            </a:r>
            <a:r>
              <a:rPr lang="en-US" sz="2200" i="1" dirty="0"/>
              <a:t>Flags</a:t>
            </a:r>
            <a:r>
              <a:rPr lang="en-US" sz="2200" baseline="-25000" dirty="0"/>
              <a:t>3:2</a:t>
            </a:r>
            <a:r>
              <a:rPr lang="en-US" sz="2200" dirty="0"/>
              <a:t>) should be saved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0070C0"/>
                </a:solidFill>
              </a:rPr>
              <a:t>FlagW</a:t>
            </a:r>
            <a:r>
              <a:rPr lang="en-US" sz="2200" b="1" baseline="-25000" dirty="0">
                <a:solidFill>
                  <a:srgbClr val="0070C0"/>
                </a:solidFill>
              </a:rPr>
              <a:t>0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CV</a:t>
            </a:r>
            <a:r>
              <a:rPr lang="en-US" sz="2200" dirty="0"/>
              <a:t> (</a:t>
            </a:r>
            <a:r>
              <a:rPr lang="en-US" sz="2200" i="1" dirty="0"/>
              <a:t>Flags</a:t>
            </a:r>
            <a:r>
              <a:rPr lang="en-US" sz="2200" baseline="-25000" dirty="0"/>
              <a:t>1:0</a:t>
            </a:r>
            <a:r>
              <a:rPr lang="en-US" sz="2200" dirty="0"/>
              <a:t>) should be saved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557374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Decoder</a:t>
            </a: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PC Logic</a:t>
            </a:r>
          </a:p>
        </p:txBody>
      </p:sp>
    </p:spTree>
    <p:extLst>
      <p:ext uri="{BB962C8B-B14F-4D97-AF65-F5344CB8AC3E}">
        <p14:creationId xmlns:p14="http://schemas.microsoft.com/office/powerpoint/2010/main" val="34700305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85800" y="9144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i="1" dirty="0"/>
              <a:t>      PCS</a:t>
            </a:r>
            <a:r>
              <a:rPr lang="en-US" sz="2400" b="1" dirty="0"/>
              <a:t> = 1 if PC is written by an instruction or branch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ym typeface="Wingdings" panose="05000000000000000000" pitchFamily="2" charset="2"/>
              </a:rPr>
              <a:t>):</a:t>
            </a:r>
            <a:endParaRPr lang="en-US" sz="24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		</a:t>
            </a:r>
            <a:r>
              <a:rPr lang="en-US" sz="2400" i="1" dirty="0"/>
              <a:t>PCS</a:t>
            </a:r>
            <a:r>
              <a:rPr lang="en-US" sz="2400" dirty="0"/>
              <a:t> = ((</a:t>
            </a:r>
            <a:r>
              <a:rPr lang="en-US" sz="2400" i="1" dirty="0"/>
              <a:t>Rd</a:t>
            </a:r>
            <a:r>
              <a:rPr lang="en-US" sz="2400" dirty="0"/>
              <a:t> == 15) &amp; </a:t>
            </a:r>
            <a:r>
              <a:rPr lang="en-US" sz="2400" i="1" dirty="0" err="1"/>
              <a:t>RegW</a:t>
            </a:r>
            <a:r>
              <a:rPr lang="en-US" sz="2400" dirty="0"/>
              <a:t>) | </a:t>
            </a:r>
            <a:r>
              <a:rPr lang="en-US" sz="2400" i="1" dirty="0"/>
              <a:t>Branch</a:t>
            </a:r>
            <a:endParaRPr lang="en-US" sz="2400" i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Single-Cycle Control: PC Logic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67268"/>
              </p:ext>
            </p:extLst>
          </p:nvPr>
        </p:nvGraphicFramePr>
        <p:xfrm>
          <a:off x="1331686" y="1752600"/>
          <a:ext cx="6593114" cy="3509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50" name="Visio" r:id="rId5" imgW="5010049" imgH="2667000" progId="Visio.Drawing.15">
                  <p:embed/>
                </p:oleObj>
              </mc:Choice>
              <mc:Fallback>
                <p:oleObj name="Visio" r:id="rId5" imgW="5010049" imgH="26670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86" y="1752600"/>
                        <a:ext cx="6593114" cy="35096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331686" y="5181600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If instruction is executed:   </a:t>
            </a:r>
            <a:r>
              <a:rPr lang="en-US" sz="2200" b="1" i="1" dirty="0" err="1"/>
              <a:t>PCSrc</a:t>
            </a:r>
            <a:r>
              <a:rPr lang="en-US" sz="2200" b="1" dirty="0"/>
              <a:t> = </a:t>
            </a:r>
            <a:r>
              <a:rPr lang="en-US" sz="2200" b="1" i="1" dirty="0"/>
              <a:t>PCS</a:t>
            </a:r>
            <a:endParaRPr lang="en-US" sz="2200" b="1" dirty="0"/>
          </a:p>
          <a:p>
            <a:r>
              <a:rPr lang="en-US" sz="2200" b="1" dirty="0"/>
              <a:t>Else			      </a:t>
            </a:r>
            <a:r>
              <a:rPr lang="en-US" sz="2200" b="1" i="1" dirty="0" err="1"/>
              <a:t>PCSrc</a:t>
            </a:r>
            <a:r>
              <a:rPr lang="en-US" sz="2200" b="1" dirty="0"/>
              <a:t> = 0 (i.e., PC = PC + 4)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1677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52618" y="1098429"/>
            <a:ext cx="6924582" cy="4689745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</p:spTree>
    <p:extLst>
      <p:ext uri="{BB962C8B-B14F-4D97-AF65-F5344CB8AC3E}">
        <p14:creationId xmlns:p14="http://schemas.microsoft.com/office/powerpoint/2010/main" val="240694507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Cond. Logic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8572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4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Logic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Function: </a:t>
            </a:r>
            <a:r>
              <a:rPr lang="en-US" sz="2200" dirty="0"/>
              <a:t>	</a:t>
            </a:r>
          </a:p>
          <a:p>
            <a:pPr marL="457200" indent="-457200">
              <a:buAutoNum type="arabicPeriod"/>
            </a:pPr>
            <a:r>
              <a:rPr lang="en-US" sz="2200" dirty="0"/>
              <a:t>Check if instruction should execute (if not, force </a:t>
            </a:r>
            <a:r>
              <a:rPr lang="en-US" sz="2200" dirty="0" err="1"/>
              <a:t>PCSrc</a:t>
            </a:r>
            <a:r>
              <a:rPr lang="en-US" sz="2200" dirty="0"/>
              <a:t>, </a:t>
            </a:r>
            <a:r>
              <a:rPr lang="en-US" sz="2200" dirty="0" err="1"/>
              <a:t>RegWrite</a:t>
            </a:r>
            <a:r>
              <a:rPr lang="en-US" sz="2200" dirty="0"/>
              <a:t>, and </a:t>
            </a:r>
            <a:r>
              <a:rPr lang="en-US" sz="2200" dirty="0" err="1"/>
              <a:t>MemWrite</a:t>
            </a:r>
            <a:r>
              <a:rPr lang="en-US" sz="2200" dirty="0"/>
              <a:t> to 0)</a:t>
            </a:r>
          </a:p>
          <a:p>
            <a:pPr marL="457200" indent="-457200">
              <a:buAutoNum type="arabicPeriod"/>
            </a:pPr>
            <a:r>
              <a:rPr lang="en-US" sz="2200" dirty="0"/>
              <a:t>Possibly update Status Register (Flags</a:t>
            </a:r>
            <a:r>
              <a:rPr lang="en-US" sz="2200" baseline="-25000" dirty="0"/>
              <a:t>3:0</a:t>
            </a:r>
            <a:r>
              <a:rPr lang="en-US" sz="2200" dirty="0"/>
              <a:t>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255088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Logic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Function: </a:t>
            </a:r>
            <a:r>
              <a:rPr lang="en-US" sz="2200" dirty="0"/>
              <a:t>	</a:t>
            </a:r>
          </a:p>
          <a:p>
            <a:pPr marL="457200" indent="-457200">
              <a:buAutoNum type="arabicPeriod"/>
            </a:pPr>
            <a:r>
              <a:rPr lang="en-US" sz="2200" b="1" dirty="0"/>
              <a:t>Check if instruction should execute (if not, force </a:t>
            </a:r>
            <a:r>
              <a:rPr lang="en-US" sz="2200" b="1" dirty="0" err="1"/>
              <a:t>PCSrc</a:t>
            </a:r>
            <a:r>
              <a:rPr lang="en-US" sz="2200" b="1" dirty="0"/>
              <a:t>, </a:t>
            </a:r>
            <a:r>
              <a:rPr lang="en-US" sz="2200" b="1" dirty="0" err="1"/>
              <a:t>RegWrite</a:t>
            </a:r>
            <a:r>
              <a:rPr lang="en-US" sz="2200" b="1" dirty="0"/>
              <a:t>, and </a:t>
            </a:r>
            <a:r>
              <a:rPr lang="en-US" sz="2200" b="1" dirty="0" err="1"/>
              <a:t>MemWrite</a:t>
            </a:r>
            <a:r>
              <a:rPr lang="en-US" sz="2200" b="1" dirty="0"/>
              <a:t> to 0)</a:t>
            </a:r>
          </a:p>
          <a:p>
            <a:pPr marL="457200" indent="-457200">
              <a:buAutoNum type="arabicPeriod"/>
            </a:pPr>
            <a:r>
              <a:rPr lang="en-US" sz="2200" dirty="0"/>
              <a:t>Possibly update Status Register (Flags</a:t>
            </a:r>
            <a:r>
              <a:rPr lang="en-US" sz="2200" baseline="-25000" dirty="0"/>
              <a:t>3:0</a:t>
            </a:r>
            <a:r>
              <a:rPr lang="en-US" sz="2200" dirty="0"/>
              <a:t>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1957593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Single-Cycle Control: Conditional Logic</a:t>
            </a:r>
          </a:p>
        </p:txBody>
      </p:sp>
      <p:pic>
        <p:nvPicPr>
          <p:cNvPr id="7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8649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Conditional Logic: Conditional Execution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Depending on condition mnemonic (</a:t>
            </a:r>
            <a:r>
              <a:rPr lang="en-US" sz="2200" b="1" i="1" dirty="0"/>
              <a:t>Cond</a:t>
            </a:r>
            <a:r>
              <a:rPr lang="en-US" sz="2200" b="1" baseline="-25000" dirty="0"/>
              <a:t>3:0</a:t>
            </a:r>
            <a:r>
              <a:rPr lang="en-US" sz="2200" dirty="0"/>
              <a:t>) and condition flags (</a:t>
            </a:r>
            <a:r>
              <a:rPr lang="en-US" sz="2200" b="1" i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) the instruction is executed (</a:t>
            </a:r>
            <a:r>
              <a:rPr lang="en-US" sz="2200" b="1" i="1" dirty="0" err="1"/>
              <a:t>CondEx</a:t>
            </a:r>
            <a:r>
              <a:rPr lang="en-US" sz="2200" dirty="0"/>
              <a:t> = 1)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8761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Depending on condition mnemonic (</a:t>
            </a:r>
            <a:r>
              <a:rPr lang="en-US" sz="2200" b="1" i="1" dirty="0"/>
              <a:t>Cond</a:t>
            </a:r>
            <a:r>
              <a:rPr lang="en-US" sz="2200" b="1" baseline="-25000" dirty="0"/>
              <a:t>3:0</a:t>
            </a:r>
            <a:r>
              <a:rPr lang="en-US" sz="2200" dirty="0"/>
              <a:t>) and condition flags (</a:t>
            </a:r>
            <a:r>
              <a:rPr lang="en-US" sz="2200" b="1" i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) the instruction is executed (</a:t>
            </a:r>
            <a:r>
              <a:rPr lang="en-US" sz="2200" b="1" i="1" dirty="0" err="1"/>
              <a:t>CondEx</a:t>
            </a:r>
            <a:r>
              <a:rPr lang="en-US" sz="2200" dirty="0"/>
              <a:t> = 1)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 is the </a:t>
            </a:r>
            <a:r>
              <a:rPr lang="en-US" sz="2200" b="1" dirty="0">
                <a:solidFill>
                  <a:srgbClr val="0070C0"/>
                </a:solidFill>
              </a:rPr>
              <a:t>status register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8759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Conditional Logic: 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18495497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055" y="1047890"/>
            <a:ext cx="5091572" cy="48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611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628" y="4953000"/>
            <a:ext cx="8538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AND R1, R2, R3</a:t>
            </a:r>
          </a:p>
          <a:p>
            <a:r>
              <a:rPr lang="en-US" sz="2200" dirty="0"/>
              <a:t>		</a:t>
            </a:r>
            <a:r>
              <a:rPr lang="en-US" sz="2200" b="1" dirty="0"/>
              <a:t>Cond</a:t>
            </a:r>
            <a:r>
              <a:rPr lang="en-US" sz="2200" b="1" baseline="-25000" dirty="0"/>
              <a:t>3:0</a:t>
            </a:r>
            <a:r>
              <a:rPr lang="en-US" sz="2200" dirty="0"/>
              <a:t>=1110 (unconditional)		=&gt; </a:t>
            </a:r>
            <a:r>
              <a:rPr lang="en-US" sz="2200" b="1" dirty="0" err="1">
                <a:solidFill>
                  <a:srgbClr val="0070C0"/>
                </a:solidFill>
              </a:rPr>
              <a:t>CondEx</a:t>
            </a:r>
            <a:r>
              <a:rPr lang="en-US" sz="2200" dirty="0"/>
              <a:t> = 1</a:t>
            </a:r>
          </a:p>
          <a:p>
            <a:r>
              <a:rPr lang="en-US" sz="2200" dirty="0"/>
              <a:t>		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84892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Conditional Logic: 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175970761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EOREQ R5, R6, R7</a:t>
            </a:r>
          </a:p>
          <a:p>
            <a:r>
              <a:rPr lang="en-US" sz="2200" dirty="0"/>
              <a:t>		</a:t>
            </a:r>
            <a:r>
              <a:rPr lang="en-US" sz="2200" b="1" dirty="0"/>
              <a:t>Cond</a:t>
            </a:r>
            <a:r>
              <a:rPr lang="en-US" sz="2200" b="1" baseline="-25000" dirty="0"/>
              <a:t>3:0</a:t>
            </a:r>
            <a:r>
              <a:rPr lang="en-US" sz="2200" dirty="0"/>
              <a:t>=0000 (EQ): 	if </a:t>
            </a:r>
            <a:r>
              <a:rPr lang="en-US" sz="2200" b="1" dirty="0"/>
              <a:t>Flags</a:t>
            </a:r>
            <a:r>
              <a:rPr lang="en-US" sz="2200" b="1" baseline="-25000" dirty="0"/>
              <a:t> </a:t>
            </a:r>
            <a:r>
              <a:rPr lang="en-US" sz="2200" dirty="0"/>
              <a:t>= x1xx    =&gt; </a:t>
            </a:r>
            <a:r>
              <a:rPr lang="en-US" sz="2200" b="1" dirty="0" err="1">
                <a:solidFill>
                  <a:srgbClr val="0070C0"/>
                </a:solidFill>
              </a:rPr>
              <a:t>CondEx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= 1 	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84892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Conditional Logic: 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7523990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Logic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Function: </a:t>
            </a:r>
            <a:r>
              <a:rPr lang="en-US" sz="2200" dirty="0"/>
              <a:t>	</a:t>
            </a:r>
          </a:p>
          <a:p>
            <a:pPr marL="457200" indent="-457200">
              <a:buAutoNum type="arabicPeriod"/>
            </a:pPr>
            <a:r>
              <a:rPr lang="en-US" sz="2200" dirty="0"/>
              <a:t>Check if instruction should execute (if not, force </a:t>
            </a:r>
            <a:r>
              <a:rPr lang="en-US" sz="2200" dirty="0" err="1"/>
              <a:t>PCSrc</a:t>
            </a:r>
            <a:r>
              <a:rPr lang="en-US" sz="2200" dirty="0"/>
              <a:t>, </a:t>
            </a:r>
            <a:r>
              <a:rPr lang="en-US" sz="2200" dirty="0" err="1"/>
              <a:t>RegWrite</a:t>
            </a:r>
            <a:r>
              <a:rPr lang="en-US" sz="2200" dirty="0"/>
              <a:t>, and </a:t>
            </a:r>
            <a:r>
              <a:rPr lang="en-US" sz="2200" dirty="0" err="1"/>
              <a:t>MemWrite</a:t>
            </a:r>
            <a:r>
              <a:rPr lang="en-US" sz="2200" dirty="0"/>
              <a:t> to 0)</a:t>
            </a:r>
          </a:p>
          <a:p>
            <a:pPr marL="457200" indent="-457200">
              <a:buAutoNum type="arabicPeriod"/>
            </a:pPr>
            <a:r>
              <a:rPr lang="en-US" sz="2200" b="1" dirty="0"/>
              <a:t>Possibly update Status Register (Flags</a:t>
            </a:r>
            <a:r>
              <a:rPr lang="en-US" sz="2200" b="1" baseline="-25000" dirty="0"/>
              <a:t>3:0</a:t>
            </a:r>
            <a:r>
              <a:rPr lang="en-US" sz="2200" b="1" dirty="0"/>
              <a:t>)</a:t>
            </a:r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957593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7400" y="4953000"/>
            <a:ext cx="57934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Flags</a:t>
            </a:r>
            <a:r>
              <a:rPr lang="en-US" sz="2200" baseline="-25000" dirty="0"/>
              <a:t>3:0</a:t>
            </a:r>
            <a:r>
              <a:rPr lang="en-US" sz="2200" dirty="0"/>
              <a:t> </a:t>
            </a:r>
            <a:r>
              <a:rPr lang="en-US" sz="2200" b="1" dirty="0"/>
              <a:t>updated</a:t>
            </a:r>
            <a:r>
              <a:rPr lang="en-US" sz="2200" dirty="0"/>
              <a:t> (with ALUFlags</a:t>
            </a:r>
            <a:r>
              <a:rPr lang="en-US" sz="2200" baseline="-25000" dirty="0"/>
              <a:t>3:0</a:t>
            </a:r>
            <a:r>
              <a:rPr lang="en-US" sz="2200" dirty="0"/>
              <a:t>) if: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/>
              <a:t>FlagW</a:t>
            </a:r>
            <a:r>
              <a:rPr lang="en-US" sz="2000" dirty="0"/>
              <a:t> is 1 (i.e., the instruction’s S-bit is 1) AND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/>
              <a:t>CondEx</a:t>
            </a:r>
            <a:r>
              <a:rPr lang="en-US" sz="2000" dirty="0"/>
              <a:t> is 1 (the instruction should be executed)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Conditional Logic: Update (Set) Flags</a:t>
            </a:r>
          </a:p>
        </p:txBody>
      </p:sp>
    </p:spTree>
    <p:extLst>
      <p:ext uri="{BB962C8B-B14F-4D97-AF65-F5344CB8AC3E}">
        <p14:creationId xmlns:p14="http://schemas.microsoft.com/office/powerpoint/2010/main" val="27523990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ARM instructions:</a:t>
            </a:r>
          </a:p>
          <a:p>
            <a:pPr lvl="1">
              <a:lnSpc>
                <a:spcPct val="90000"/>
              </a:lnSpc>
            </a:pPr>
            <a:r>
              <a:rPr lang="en-US" sz="2600" b="1" dirty="0"/>
              <a:t>Data-processing instructions: </a:t>
            </a:r>
          </a:p>
          <a:p>
            <a:pPr lvl="2"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200" b="1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200" b="1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200" b="1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ORR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with register and immediate Src2, but </a:t>
            </a:r>
            <a:r>
              <a:rPr lang="en-US" sz="2000" b="1" dirty="0"/>
              <a:t>no shifts</a:t>
            </a:r>
            <a:r>
              <a:rPr lang="en-US" sz="2200" b="1" dirty="0">
                <a:latin typeface="Courier New" pitchFamily="49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600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LDR</a:t>
            </a:r>
            <a:r>
              <a:rPr lang="en-US" sz="2200" b="1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STR</a:t>
            </a:r>
          </a:p>
          <a:p>
            <a:pPr lvl="2">
              <a:lnSpc>
                <a:spcPct val="90000"/>
              </a:lnSpc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with 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positive immediate offset</a:t>
            </a:r>
          </a:p>
          <a:p>
            <a:pPr lvl="1">
              <a:lnSpc>
                <a:spcPct val="90000"/>
              </a:lnSpc>
            </a:pPr>
            <a:r>
              <a:rPr lang="en-US" sz="2600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Courier New" pitchFamily="49" charset="0"/>
              </a:rPr>
              <a:t>B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Processor</a:t>
            </a: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312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Recall: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2800" dirty="0"/>
              <a:t> update </a:t>
            </a:r>
            <a:r>
              <a:rPr lang="en-US" sz="2800" b="1" dirty="0">
                <a:solidFill>
                  <a:srgbClr val="0070C0"/>
                </a:solidFill>
              </a:rPr>
              <a:t>all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Flags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800" dirty="0"/>
              <a:t> update </a:t>
            </a:r>
            <a:r>
              <a:rPr lang="en-US" sz="2800" b="1" dirty="0">
                <a:solidFill>
                  <a:srgbClr val="0070C0"/>
                </a:solidFill>
              </a:rPr>
              <a:t>NZ only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 Flags status register has two write enables: </a:t>
            </a:r>
            <a:r>
              <a:rPr lang="en-US" sz="2800" b="1" dirty="0">
                <a:solidFill>
                  <a:srgbClr val="0070C0"/>
                </a:solidFill>
              </a:rPr>
              <a:t>FlagW</a:t>
            </a:r>
            <a:r>
              <a:rPr lang="en-US" sz="2800" b="1" baseline="-25000" dirty="0">
                <a:solidFill>
                  <a:srgbClr val="0070C0"/>
                </a:solidFill>
              </a:rPr>
              <a:t>1:0</a:t>
            </a:r>
          </a:p>
        </p:txBody>
      </p:sp>
      <p:pic>
        <p:nvPicPr>
          <p:cNvPr id="251966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301103" cy="451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Conditional Logic: Update (Set) Flags</a:t>
            </a:r>
          </a:p>
        </p:txBody>
      </p:sp>
    </p:spTree>
    <p:extLst>
      <p:ext uri="{BB962C8B-B14F-4D97-AF65-F5344CB8AC3E}">
        <p14:creationId xmlns:p14="http://schemas.microsoft.com/office/powerpoint/2010/main" val="31669574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689954"/>
              </p:ext>
            </p:extLst>
          </p:nvPr>
        </p:nvGraphicFramePr>
        <p:xfrm>
          <a:off x="1066801" y="1097280"/>
          <a:ext cx="7162799" cy="3931920"/>
        </p:xfrm>
        <a:graphic>
          <a:graphicData uri="http://schemas.openxmlformats.org/drawingml/2006/table">
            <a:tbl>
              <a:tblPr/>
              <a:tblGrid>
                <a:gridCol w="101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665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31">
                <a:tc rowSpan="8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 Decoder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029200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0070C0"/>
                </a:solidFill>
              </a:rPr>
              <a:t>FlagW</a:t>
            </a:r>
            <a:r>
              <a:rPr lang="en-US" sz="2200" b="1" baseline="-25000" dirty="0">
                <a:solidFill>
                  <a:srgbClr val="0070C0"/>
                </a:solidFill>
              </a:rPr>
              <a:t>1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NZ</a:t>
            </a:r>
            <a:r>
              <a:rPr lang="en-US" sz="2200" dirty="0"/>
              <a:t> (</a:t>
            </a:r>
            <a:r>
              <a:rPr lang="en-US" sz="2200" i="1" dirty="0"/>
              <a:t>Flags</a:t>
            </a:r>
            <a:r>
              <a:rPr lang="en-US" sz="2200" baseline="-25000" dirty="0"/>
              <a:t>3:2</a:t>
            </a:r>
            <a:r>
              <a:rPr lang="en-US" sz="2200" dirty="0"/>
              <a:t>) should be saved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0070C0"/>
                </a:solidFill>
              </a:rPr>
              <a:t>FlagW</a:t>
            </a:r>
            <a:r>
              <a:rPr lang="en-US" sz="2200" b="1" baseline="-25000" dirty="0">
                <a:solidFill>
                  <a:srgbClr val="0070C0"/>
                </a:solidFill>
              </a:rPr>
              <a:t>0</a:t>
            </a:r>
            <a:r>
              <a:rPr lang="en-US" sz="2200" baseline="-25000" dirty="0"/>
              <a:t> </a:t>
            </a:r>
            <a:r>
              <a:rPr lang="en-US" sz="2200" dirty="0"/>
              <a:t>= 1: </a:t>
            </a:r>
            <a:r>
              <a:rPr lang="en-US" sz="2200" i="1" dirty="0"/>
              <a:t>CV</a:t>
            </a:r>
            <a:r>
              <a:rPr lang="en-US" sz="2200" dirty="0"/>
              <a:t> (</a:t>
            </a:r>
            <a:r>
              <a:rPr lang="en-US" sz="2200" i="1" dirty="0"/>
              <a:t>Flags</a:t>
            </a:r>
            <a:r>
              <a:rPr lang="en-US" sz="2200" baseline="-25000" dirty="0"/>
              <a:t>1:0</a:t>
            </a:r>
            <a:r>
              <a:rPr lang="en-US" sz="2200" dirty="0"/>
              <a:t>) should be saved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286747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Conditional Logic: Update (Set) Flags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2354759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All Flags updated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SUBS R5, R6, R7</a:t>
            </a:r>
          </a:p>
          <a:p>
            <a:r>
              <a:rPr lang="en-US" sz="2200" dirty="0"/>
              <a:t>     </a:t>
            </a:r>
            <a:r>
              <a:rPr lang="en-US" sz="2200" b="1" dirty="0"/>
              <a:t>FlagW</a:t>
            </a:r>
            <a:r>
              <a:rPr lang="en-US" sz="2200" b="1" baseline="-25000" dirty="0"/>
              <a:t>1:0 </a:t>
            </a:r>
            <a:r>
              <a:rPr lang="en-US" sz="2200" dirty="0"/>
              <a:t>= 11 AND </a:t>
            </a:r>
            <a:r>
              <a:rPr lang="en-US" sz="2200" b="1" dirty="0" err="1">
                <a:solidFill>
                  <a:srgbClr val="0070C0"/>
                </a:solidFill>
              </a:rPr>
              <a:t>CondEx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= 1 (unconditional) =&gt; </a:t>
            </a:r>
            <a:r>
              <a:rPr lang="en-US" sz="2200" b="1" dirty="0">
                <a:solidFill>
                  <a:srgbClr val="0070C0"/>
                </a:solidFill>
              </a:rPr>
              <a:t>FlagWrite</a:t>
            </a:r>
            <a:r>
              <a:rPr lang="en-US" sz="2200" b="1" baseline="-25000" dirty="0">
                <a:solidFill>
                  <a:srgbClr val="0070C0"/>
                </a:solidFill>
              </a:rPr>
              <a:t>1:0</a:t>
            </a:r>
            <a:r>
              <a:rPr lang="en-US" sz="2200" dirty="0"/>
              <a:t> = 11 	</a:t>
            </a:r>
          </a:p>
        </p:txBody>
      </p:sp>
    </p:spTree>
    <p:extLst>
      <p:ext uri="{BB962C8B-B14F-4D97-AF65-F5344CB8AC3E}">
        <p14:creationId xmlns:p14="http://schemas.microsoft.com/office/powerpoint/2010/main" val="383329183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Conditional Logic: Update (Set) Flags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676400"/>
            <a:ext cx="198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Flags</a:t>
            </a:r>
            <a:r>
              <a:rPr lang="en-US" sz="2200" b="1" baseline="-25000" dirty="0"/>
              <a:t>3:0</a:t>
            </a:r>
            <a:r>
              <a:rPr lang="en-US" sz="2200" dirty="0"/>
              <a:t> = NZCV</a:t>
            </a:r>
          </a:p>
          <a:p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Only </a:t>
            </a:r>
            <a:r>
              <a:rPr lang="en-US" sz="2200" b="1" dirty="0"/>
              <a:t>Flags</a:t>
            </a:r>
            <a:r>
              <a:rPr lang="en-US" sz="2200" b="1" baseline="-25000" dirty="0"/>
              <a:t>3:2</a:t>
            </a:r>
            <a:r>
              <a:rPr lang="en-US" sz="2200" dirty="0"/>
              <a:t> updated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i.e., only </a:t>
            </a:r>
            <a:r>
              <a:rPr lang="en-US" sz="2200" b="1" dirty="0"/>
              <a:t>NZ</a:t>
            </a:r>
            <a:r>
              <a:rPr lang="en-US" sz="2200" dirty="0"/>
              <a:t> Flags updated</a:t>
            </a:r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ANDS R7, R1, R3</a:t>
            </a:r>
          </a:p>
          <a:p>
            <a:r>
              <a:rPr lang="en-US" sz="2200" dirty="0"/>
              <a:t>     </a:t>
            </a:r>
            <a:r>
              <a:rPr lang="en-US" sz="2200" b="1" dirty="0"/>
              <a:t>FlagW</a:t>
            </a:r>
            <a:r>
              <a:rPr lang="en-US" sz="2200" b="1" baseline="-25000" dirty="0"/>
              <a:t>1:0 </a:t>
            </a:r>
            <a:r>
              <a:rPr lang="en-US" sz="2200" dirty="0"/>
              <a:t>= 10 AND </a:t>
            </a:r>
            <a:r>
              <a:rPr lang="en-US" sz="2200" b="1" dirty="0" err="1">
                <a:solidFill>
                  <a:srgbClr val="0070C0"/>
                </a:solidFill>
              </a:rPr>
              <a:t>CondEx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= 1 (unconditional) =&gt; </a:t>
            </a:r>
            <a:r>
              <a:rPr lang="en-US" sz="2200" b="1" dirty="0">
                <a:solidFill>
                  <a:srgbClr val="0070C0"/>
                </a:solidFill>
              </a:rPr>
              <a:t>FlagWrite</a:t>
            </a:r>
            <a:r>
              <a:rPr lang="en-US" sz="2200" b="1" baseline="-25000" dirty="0">
                <a:solidFill>
                  <a:srgbClr val="0070C0"/>
                </a:solidFill>
              </a:rPr>
              <a:t>1:0</a:t>
            </a:r>
            <a:r>
              <a:rPr lang="en-US" sz="2200" dirty="0"/>
              <a:t> = 10 	</a:t>
            </a:r>
          </a:p>
        </p:txBody>
      </p:sp>
    </p:spTree>
    <p:extLst>
      <p:ext uri="{BB962C8B-B14F-4D97-AF65-F5344CB8AC3E}">
        <p14:creationId xmlns:p14="http://schemas.microsoft.com/office/powerpoint/2010/main" val="35740919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14389801"/>
              </p:ext>
            </p:extLst>
          </p:nvPr>
        </p:nvGraphicFramePr>
        <p:xfrm>
          <a:off x="1371600" y="990600"/>
          <a:ext cx="7162792" cy="1630360"/>
        </p:xfrm>
        <a:graphic>
          <a:graphicData uri="http://schemas.openxmlformats.org/drawingml/2006/table">
            <a:tbl>
              <a:tblPr/>
              <a:tblGrid>
                <a:gridCol w="45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7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88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48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88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88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ImmSrc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RegSrc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0088" name="Picture 1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36828"/>
            <a:ext cx="6019800" cy="3195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</a:p>
        </p:txBody>
      </p:sp>
      <p:pic>
        <p:nvPicPr>
          <p:cNvPr id="170088" name="Picture 1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066800"/>
            <a:ext cx="8473440" cy="449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3354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7800" y="990600"/>
            <a:ext cx="6177768" cy="4267200"/>
            <a:chOff x="1066800" y="1066800"/>
            <a:chExt cx="6984999" cy="4824783"/>
          </a:xfrm>
        </p:grpSpPr>
        <p:pic>
          <p:nvPicPr>
            <p:cNvPr id="172138" name="Picture 10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066800"/>
              <a:ext cx="6908799" cy="482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066800" y="5486400"/>
              <a:ext cx="1828800" cy="40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7800" y="990600"/>
            <a:ext cx="6177768" cy="4267200"/>
            <a:chOff x="1066800" y="1066800"/>
            <a:chExt cx="6984999" cy="4824783"/>
          </a:xfrm>
        </p:grpSpPr>
        <p:pic>
          <p:nvPicPr>
            <p:cNvPr id="172138" name="Picture 10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066800"/>
              <a:ext cx="6908799" cy="482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066800" y="5486400"/>
              <a:ext cx="1828800" cy="40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2200" y="52578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0405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</a:p>
        </p:txBody>
      </p:sp>
      <p:pic>
        <p:nvPicPr>
          <p:cNvPr id="252985" name="Picture 5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63641"/>
            <a:ext cx="8763000" cy="417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79031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</a:p>
        </p:txBody>
      </p:sp>
      <p:graphicFrame>
        <p:nvGraphicFramePr>
          <p:cNvPr id="7" name="Group 6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195576"/>
              </p:ext>
            </p:extLst>
          </p:nvPr>
        </p:nvGraphicFramePr>
        <p:xfrm>
          <a:off x="685800" y="1066800"/>
          <a:ext cx="7772402" cy="4797400"/>
        </p:xfrm>
        <a:graphic>
          <a:graphicData uri="http://schemas.openxmlformats.org/drawingml/2006/table">
            <a:tbl>
              <a:tblPr/>
              <a:tblGrid>
                <a:gridCol w="1056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1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NoWrite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0">
                <a:tc rowSpan="9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3434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2192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16 registers (including PC)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Status register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Shifted Register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781832"/>
              </p:ext>
            </p:extLst>
          </p:nvPr>
        </p:nvGraphicFramePr>
        <p:xfrm>
          <a:off x="990601" y="4648200"/>
          <a:ext cx="7010399" cy="132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59" name="Visio" r:id="rId6" imgW="5280754" imgH="937314" progId="Visio.Drawing.15">
                  <p:embed/>
                </p:oleObj>
              </mc:Choice>
              <mc:Fallback>
                <p:oleObj name="Visio" r:id="rId6" imgW="5280754" imgH="9373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1" y="4648200"/>
                        <a:ext cx="7010399" cy="132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5090" name="Picture 1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09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5422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24100" y="5181600"/>
            <a:ext cx="449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No change to controller</a:t>
            </a:r>
          </a:p>
        </p:txBody>
      </p:sp>
      <p:pic>
        <p:nvPicPr>
          <p:cNvPr id="7" name="Picture 1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09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Shifted Register</a:t>
            </a:r>
          </a:p>
        </p:txBody>
      </p:sp>
    </p:spTree>
    <p:extLst>
      <p:ext uri="{BB962C8B-B14F-4D97-AF65-F5344CB8AC3E}">
        <p14:creationId xmlns:p14="http://schemas.microsoft.com/office/powerpoint/2010/main" val="28395567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b="1" dirty="0"/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143000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max[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] +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b="1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89272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b="1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1401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141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5859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b="1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577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457223"/>
              </p:ext>
            </p:extLst>
          </p:nvPr>
        </p:nvGraphicFramePr>
        <p:xfrm>
          <a:off x="849312" y="1447800"/>
          <a:ext cx="730408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6" name="Visio" r:id="rId4" imgW="3057441" imgH="1371600" progId="Visio.Drawing.15">
                  <p:embed/>
                </p:oleObj>
              </mc:Choice>
              <mc:Fallback>
                <p:oleObj name="Visio" r:id="rId4" imgW="3057441" imgH="1371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9312" y="1447800"/>
                        <a:ext cx="7304088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Architectural State Elements</a:t>
            </a: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b="1" strike="sngStrike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b="1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b="1" strike="sngStrike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8539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strike="sngStrike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strike="sngStrike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837DE21E-F247-A04D-BE52-414AB8E7FEBA}"/>
              </a:ext>
            </a:extLst>
          </p:cNvPr>
          <p:cNvSpPr/>
          <p:nvPr/>
        </p:nvSpPr>
        <p:spPr>
          <a:xfrm>
            <a:off x="5702661" y="2812018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ALU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1025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strike="sngStrike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strike="sngStrike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837DE21E-F247-A04D-BE52-414AB8E7FEBA}"/>
              </a:ext>
            </a:extLst>
          </p:cNvPr>
          <p:cNvSpPr/>
          <p:nvPr/>
        </p:nvSpPr>
        <p:spPr>
          <a:xfrm>
            <a:off x="5702661" y="2812018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ALU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A86117F-6580-0D43-B381-10490A088A6E}"/>
              </a:ext>
            </a:extLst>
          </p:cNvPr>
          <p:cNvSpPr/>
          <p:nvPr/>
        </p:nvSpPr>
        <p:spPr>
          <a:xfrm>
            <a:off x="6985634" y="2645577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6659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strike="sngStrike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strike="sngStrike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837DE21E-F247-A04D-BE52-414AB8E7FEBA}"/>
              </a:ext>
            </a:extLst>
          </p:cNvPr>
          <p:cNvSpPr/>
          <p:nvPr/>
        </p:nvSpPr>
        <p:spPr>
          <a:xfrm>
            <a:off x="5702661" y="2812018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ALU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A86117F-6580-0D43-B381-10490A088A6E}"/>
              </a:ext>
            </a:extLst>
          </p:cNvPr>
          <p:cNvSpPr/>
          <p:nvPr/>
        </p:nvSpPr>
        <p:spPr>
          <a:xfrm>
            <a:off x="6985634" y="2645577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D21E3BB-1964-874D-9A6B-BCE0CC5419A5}"/>
              </a:ext>
            </a:extLst>
          </p:cNvPr>
          <p:cNvSpPr/>
          <p:nvPr/>
        </p:nvSpPr>
        <p:spPr>
          <a:xfrm>
            <a:off x="8173007" y="3764840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040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limited by critical path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FE8259B-E8A9-2C47-BF53-413E08B1BB0B}"/>
              </a:ext>
            </a:extLst>
          </p:cNvPr>
          <p:cNvSpPr/>
          <p:nvPr/>
        </p:nvSpPr>
        <p:spPr>
          <a:xfrm>
            <a:off x="1308287" y="22468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pcq_PC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6E9E759-71CD-A34B-8BA9-AAD06C022858}"/>
              </a:ext>
            </a:extLst>
          </p:cNvPr>
          <p:cNvCxnSpPr/>
          <p:nvPr/>
        </p:nvCxnSpPr>
        <p:spPr>
          <a:xfrm>
            <a:off x="1600200" y="2616208"/>
            <a:ext cx="0" cy="6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7864BE-926A-AB46-8E15-38A43DEA132A}"/>
              </a:ext>
            </a:extLst>
          </p:cNvPr>
          <p:cNvSpPr/>
          <p:nvPr/>
        </p:nvSpPr>
        <p:spPr>
          <a:xfrm>
            <a:off x="1832629" y="2678668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CE4DFA-DCF7-FA4D-ADAB-B6A84D842FFD}"/>
              </a:ext>
            </a:extLst>
          </p:cNvPr>
          <p:cNvCxnSpPr>
            <a:cxnSpLocks/>
          </p:cNvCxnSpPr>
          <p:nvPr/>
        </p:nvCxnSpPr>
        <p:spPr>
          <a:xfrm>
            <a:off x="2097505" y="30480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EDF7F53-FB3B-5145-8EC0-2C888B333F4D}"/>
              </a:ext>
            </a:extLst>
          </p:cNvPr>
          <p:cNvSpPr/>
          <p:nvPr/>
        </p:nvSpPr>
        <p:spPr>
          <a:xfrm>
            <a:off x="3124200" y="79274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dec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292A1F-7247-534F-B7E8-8A1C29A1705E}"/>
              </a:ext>
            </a:extLst>
          </p:cNvPr>
          <p:cNvSpPr/>
          <p:nvPr/>
        </p:nvSpPr>
        <p:spPr>
          <a:xfrm>
            <a:off x="3007423" y="2904684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+     </a:t>
            </a:r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2862C-CB84-DC40-A0BF-29902DE080D3}"/>
              </a:ext>
            </a:extLst>
          </p:cNvPr>
          <p:cNvSpPr/>
          <p:nvPr/>
        </p:nvSpPr>
        <p:spPr>
          <a:xfrm>
            <a:off x="4228004" y="4914946"/>
            <a:ext cx="175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i="1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sext</a:t>
            </a:r>
            <a:r>
              <a:rPr lang="en-US" strike="sngStrike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+     </a:t>
            </a:r>
            <a:r>
              <a:rPr lang="en-US" i="1" strike="sngStrike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trike="sngStrike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strike="sngStrike" dirty="0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040B03-13EA-8149-A856-E7D362648061}"/>
              </a:ext>
            </a:extLst>
          </p:cNvPr>
          <p:cNvCxnSpPr>
            <a:cxnSpLocks/>
          </p:cNvCxnSpPr>
          <p:nvPr/>
        </p:nvCxnSpPr>
        <p:spPr>
          <a:xfrm flipV="1">
            <a:off x="5410200" y="4114800"/>
            <a:ext cx="0" cy="80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837DE21E-F247-A04D-BE52-414AB8E7FEBA}"/>
              </a:ext>
            </a:extLst>
          </p:cNvPr>
          <p:cNvSpPr/>
          <p:nvPr/>
        </p:nvSpPr>
        <p:spPr>
          <a:xfrm>
            <a:off x="5702661" y="2812018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ALU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A86117F-6580-0D43-B381-10490A088A6E}"/>
              </a:ext>
            </a:extLst>
          </p:cNvPr>
          <p:cNvSpPr/>
          <p:nvPr/>
        </p:nvSpPr>
        <p:spPr>
          <a:xfrm>
            <a:off x="6985634" y="2645577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mem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D21E3BB-1964-874D-9A6B-BCE0CC5419A5}"/>
              </a:ext>
            </a:extLst>
          </p:cNvPr>
          <p:cNvSpPr/>
          <p:nvPr/>
        </p:nvSpPr>
        <p:spPr>
          <a:xfrm>
            <a:off x="8173007" y="3764840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177D24D-0827-184D-840F-55851FFF467E}"/>
              </a:ext>
            </a:extLst>
          </p:cNvPr>
          <p:cNvSpPr/>
          <p:nvPr/>
        </p:nvSpPr>
        <p:spPr>
          <a:xfrm>
            <a:off x="4037924" y="443131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b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setup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277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143000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max[</a:t>
            </a:r>
            <a:r>
              <a:rPr lang="en-US" sz="2600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] +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</p:spTree>
    <p:extLst>
      <p:ext uri="{BB962C8B-B14F-4D97-AF65-F5344CB8AC3E}">
        <p14:creationId xmlns:p14="http://schemas.microsoft.com/office/powerpoint/2010/main" val="4078383072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4661199"/>
              </p:ext>
            </p:extLst>
          </p:nvPr>
        </p:nvGraphicFramePr>
        <p:xfrm>
          <a:off x="1447800" y="1003679"/>
          <a:ext cx="6248400" cy="3720721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3000" y="47244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?</a:t>
            </a:r>
            <a:endParaRPr lang="en-US" sz="24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105138613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43000" y="47244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c1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[40 + 2(200) + 70 + 100 + 120 + 2(25) + 60]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   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840 </a:t>
            </a:r>
            <a:r>
              <a:rPr lang="en-US" sz="2400" b="1" dirty="0" err="1">
                <a:latin typeface="Times New Roman" pitchFamily="18" charset="0"/>
                <a:cs typeface="Arial" charset="0"/>
              </a:rPr>
              <a:t>ps</a:t>
            </a:r>
            <a:endParaRPr lang="en-US" sz="24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  <p:graphicFrame>
        <p:nvGraphicFramePr>
          <p:cNvPr id="7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1616916"/>
              </p:ext>
            </p:extLst>
          </p:nvPr>
        </p:nvGraphicFramePr>
        <p:xfrm>
          <a:off x="1447800" y="1003679"/>
          <a:ext cx="6248400" cy="3720721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2742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192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Execution Time</a:t>
            </a:r>
            <a:r>
              <a:rPr lang="en-US" sz="3200" dirty="0">
                <a:latin typeface="+mj-lt"/>
                <a:cs typeface="Arial" charset="0"/>
              </a:rPr>
              <a:t> 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)(1)(840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latin typeface="+mj-lt"/>
                <a:cs typeface="Arial" charset="0"/>
              </a:rPr>
              <a:t>84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 err="1"/>
              <a:t>Multicycle</a:t>
            </a:r>
            <a:r>
              <a:rPr lang="en-US" b="1" dirty="0"/>
              <a:t> processor addresses these issues by breaking instruction into 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ARM Processor</a:t>
            </a: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 err="1"/>
              <a:t>Multicycle</a:t>
            </a:r>
            <a:r>
              <a:rPr lang="en-US" b="1" dirty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</p:spTree>
    <p:extLst>
      <p:ext uri="{BB962C8B-B14F-4D97-AF65-F5344CB8AC3E}">
        <p14:creationId xmlns:p14="http://schemas.microsoft.com/office/powerpoint/2010/main" val="21681232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 err="1"/>
              <a:t>Multicycle</a:t>
            </a:r>
            <a:r>
              <a:rPr lang="en-US" b="1" dirty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ARM Processor</a:t>
            </a:r>
          </a:p>
        </p:txBody>
      </p:sp>
      <p:sp>
        <p:nvSpPr>
          <p:cNvPr id="2" name="Rectangle 1"/>
          <p:cNvSpPr/>
          <p:nvPr/>
        </p:nvSpPr>
        <p:spPr>
          <a:xfrm>
            <a:off x="5867400" y="3004673"/>
            <a:ext cx="307243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</a:rPr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342087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8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Instruction and Data memories with a single unified memory – more realistic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State Elements</a:t>
            </a:r>
          </a:p>
        </p:txBody>
      </p:sp>
      <p:pic>
        <p:nvPicPr>
          <p:cNvPr id="175211" name="Picture 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620125" cy="276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Instruction Fetch</a:t>
            </a:r>
          </a:p>
        </p:txBody>
      </p:sp>
      <p:pic>
        <p:nvPicPr>
          <p:cNvPr id="176235" name="Picture 1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8470"/>
            <a:ext cx="6172200" cy="238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5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7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7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 Register Read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STEP 2: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source operands from RF</a:t>
            </a:r>
          </a:p>
        </p:txBody>
      </p:sp>
      <p:pic>
        <p:nvPicPr>
          <p:cNvPr id="177260" name="Picture 10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8267"/>
            <a:ext cx="6440266" cy="299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83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pic>
        <p:nvPicPr>
          <p:cNvPr id="179306" name="Picture 1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018364"/>
            <a:ext cx="8836025" cy="263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93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1566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Memory Read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</a:t>
            </a:r>
          </a:p>
        </p:txBody>
      </p:sp>
      <p:pic>
        <p:nvPicPr>
          <p:cNvPr id="180331" name="Picture 10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981200"/>
            <a:ext cx="8486775" cy="28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103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7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7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 Write Register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Write data back to register file</a:t>
            </a:r>
          </a:p>
        </p:txBody>
      </p:sp>
      <p:pic>
        <p:nvPicPr>
          <p:cNvPr id="181354" name="Picture 1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96540"/>
            <a:ext cx="8448675" cy="28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Increment PC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Meanwhile: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Increment PC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Concurrent with fetching instruction</a:t>
            </a:r>
          </a:p>
        </p:txBody>
      </p:sp>
      <p:pic>
        <p:nvPicPr>
          <p:cNvPr id="182378" name="Picture 1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444750"/>
            <a:ext cx="87884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Access to PC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PC can be read/written by instruction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4733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35857</TotalTime>
  <Words>6168</Words>
  <Application>Microsoft Macintosh PowerPoint</Application>
  <PresentationFormat>Presentación en pantalla (4:3)</PresentationFormat>
  <Paragraphs>1689</Paragraphs>
  <Slides>204</Slides>
  <Notes>203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204</vt:i4>
      </vt:variant>
    </vt:vector>
  </HeadingPairs>
  <TitlesOfParts>
    <vt:vector size="212" baseType="lpstr">
      <vt:lpstr>Arial</vt:lpstr>
      <vt:lpstr>Calibri</vt:lpstr>
      <vt:lpstr>Courier</vt:lpstr>
      <vt:lpstr>Courier New</vt:lpstr>
      <vt:lpstr>Times New Roman</vt:lpstr>
      <vt:lpstr>Office Theme</vt:lpstr>
      <vt:lpstr>Visio</vt:lpstr>
      <vt:lpstr>VISIO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Mauricio Solar</cp:lastModifiedBy>
  <cp:revision>279</cp:revision>
  <cp:lastPrinted>2019-07-30T22:25:41Z</cp:lastPrinted>
  <dcterms:created xsi:type="dcterms:W3CDTF">2012-08-07T04:56:47Z</dcterms:created>
  <dcterms:modified xsi:type="dcterms:W3CDTF">2020-07-17T20:03:01Z</dcterms:modified>
</cp:coreProperties>
</file>